
<file path=[Content_Types].xml><?xml version="1.0" encoding="utf-8"?>
<Types xmlns="http://schemas.openxmlformats.org/package/2006/content-types">
  <Default ContentType="application/vnd.openxmlformats-officedocument.oleObject" Extension="bin"/>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slide+xml" PartName="/ppt/slides/slide41.xml"/>
  <Override ContentType="application/vnd.openxmlformats-officedocument.presentationml.slide+xml" PartName="/ppt/slides/slide42.xml"/>
  <Override ContentType="application/vnd.openxmlformats-officedocument.presentationml.slide+xml" PartName="/ppt/slides/slide43.xml"/>
  <Override ContentType="application/vnd.openxmlformats-officedocument.presentationml.slide+xml" PartName="/ppt/slides/slide44.xml"/>
  <Override ContentType="application/vnd.openxmlformats-officedocument.presentationml.slide+xml" PartName="/ppt/slides/slide45.xml"/>
  <Override ContentType="application/vnd.openxmlformats-officedocument.presentationml.slide+xml" PartName="/ppt/slides/slide46.xml"/>
  <Override ContentType="application/vnd.openxmlformats-officedocument.presentationml.slide+xml" PartName="/ppt/slides/slide47.xml"/>
  <Override ContentType="application/vnd.openxmlformats-officedocument.presentationml.slide+xml" PartName="/ppt/slides/slide48.xml"/>
  <Override ContentType="application/vnd.openxmlformats-officedocument.presentationml.slide+xml" PartName="/ppt/slides/slide49.xml"/>
  <Override ContentType="application/vnd.openxmlformats-officedocument.presentationml.slide+xml" PartName="/ppt/slides/slide50.xml"/>
  <Override ContentType="application/vnd.openxmlformats-officedocument.presentationml.slide+xml" PartName="/ppt/slides/slide51.xml"/>
  <Override ContentType="application/vnd.openxmlformats-officedocument.presentationml.slide+xml" PartName="/ppt/slides/slide52.xml"/>
  <Override ContentType="application/vnd.openxmlformats-officedocument.presentationml.slide+xml" PartName="/ppt/slides/slide53.xml"/>
  <Override ContentType="application/vnd.openxmlformats-officedocument.presentationml.slide+xml" PartName="/ppt/slides/slide54.xml"/>
  <Override ContentType="application/vnd.openxmlformats-officedocument.presentationml.slide+xml" PartName="/ppt/slides/slide55.xml"/>
  <Override ContentType="application/vnd.openxmlformats-officedocument.presentationml.slide+xml" PartName="/ppt/slides/slide56.xml"/>
  <Override ContentType="application/vnd.openxmlformats-officedocument.presentationml.slide+xml" PartName="/ppt/slides/slide5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Lst>
  <p:sldSz cx="18288000" cy="10287000"/>
  <p:notesSz cx="6858000" cy="9144000"/>
  <p:embeddedFontLst>
    <p:embeddedFont>
      <p:font typeface="Noto Sans Bold" charset="1" panose="020B0802040504020204"/>
      <p:regular r:id="rId63"/>
    </p:embeddedFont>
    <p:embeddedFont>
      <p:font typeface="Noto Sans" charset="1" panose="020B0502040504020204"/>
      <p:regular r:id="rId64"/>
    </p:embeddedFont>
    <p:embeddedFont>
      <p:font typeface="Open Sauce" charset="1" panose="00000500000000000000"/>
      <p:regular r:id="rId65"/>
    </p:embeddedFont>
    <p:embeddedFont>
      <p:font typeface="Roboto" charset="1" panose="02000000000000000000"/>
      <p:regular r:id="rId66"/>
    </p:embeddedFont>
    <p:embeddedFont>
      <p:font typeface="Open Sauce Bold" charset="1" panose="00000800000000000000"/>
      <p:regular r:id="rId67"/>
    </p:embeddedFont>
    <p:embeddedFont>
      <p:font typeface="Bungee" charset="1" panose="00000000000000000000"/>
      <p:regular r:id="rId68"/>
    </p:embeddedFont>
    <p:embeddedFont>
      <p:font typeface="Maven Pro" charset="1" panose="00000500000000000000"/>
      <p:regular r:id="rId6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slides/slide34.xml" Type="http://schemas.openxmlformats.org/officeDocument/2006/relationships/slide"/><Relationship Id="rId4" Target="theme/theme1.xml" Type="http://schemas.openxmlformats.org/officeDocument/2006/relationships/theme"/><Relationship Id="rId40" Target="slides/slide35.xml" Type="http://schemas.openxmlformats.org/officeDocument/2006/relationships/slide"/><Relationship Id="rId41" Target="slides/slide36.xml" Type="http://schemas.openxmlformats.org/officeDocument/2006/relationships/slide"/><Relationship Id="rId42" Target="slides/slide37.xml" Type="http://schemas.openxmlformats.org/officeDocument/2006/relationships/slide"/><Relationship Id="rId43" Target="slides/slide38.xml" Type="http://schemas.openxmlformats.org/officeDocument/2006/relationships/slide"/><Relationship Id="rId44" Target="slides/slide39.xml" Type="http://schemas.openxmlformats.org/officeDocument/2006/relationships/slide"/><Relationship Id="rId45" Target="slides/slide40.xml" Type="http://schemas.openxmlformats.org/officeDocument/2006/relationships/slide"/><Relationship Id="rId46" Target="slides/slide41.xml" Type="http://schemas.openxmlformats.org/officeDocument/2006/relationships/slide"/><Relationship Id="rId47" Target="slides/slide42.xml" Type="http://schemas.openxmlformats.org/officeDocument/2006/relationships/slide"/><Relationship Id="rId48" Target="slides/slide43.xml" Type="http://schemas.openxmlformats.org/officeDocument/2006/relationships/slide"/><Relationship Id="rId49" Target="slides/slide44.xml" Type="http://schemas.openxmlformats.org/officeDocument/2006/relationships/slide"/><Relationship Id="rId5" Target="tableStyles.xml" Type="http://schemas.openxmlformats.org/officeDocument/2006/relationships/tableStyles"/><Relationship Id="rId50" Target="slides/slide45.xml" Type="http://schemas.openxmlformats.org/officeDocument/2006/relationships/slide"/><Relationship Id="rId51" Target="slides/slide46.xml" Type="http://schemas.openxmlformats.org/officeDocument/2006/relationships/slide"/><Relationship Id="rId52" Target="slides/slide47.xml" Type="http://schemas.openxmlformats.org/officeDocument/2006/relationships/slide"/><Relationship Id="rId53" Target="slides/slide48.xml" Type="http://schemas.openxmlformats.org/officeDocument/2006/relationships/slide"/><Relationship Id="rId54" Target="slides/slide49.xml" Type="http://schemas.openxmlformats.org/officeDocument/2006/relationships/slide"/><Relationship Id="rId55" Target="slides/slide50.xml" Type="http://schemas.openxmlformats.org/officeDocument/2006/relationships/slide"/><Relationship Id="rId56" Target="slides/slide51.xml" Type="http://schemas.openxmlformats.org/officeDocument/2006/relationships/slide"/><Relationship Id="rId57" Target="slides/slide52.xml" Type="http://schemas.openxmlformats.org/officeDocument/2006/relationships/slide"/><Relationship Id="rId58" Target="slides/slide53.xml" Type="http://schemas.openxmlformats.org/officeDocument/2006/relationships/slide"/><Relationship Id="rId59" Target="slides/slide54.xml" Type="http://schemas.openxmlformats.org/officeDocument/2006/relationships/slide"/><Relationship Id="rId6" Target="slides/slide1.xml" Type="http://schemas.openxmlformats.org/officeDocument/2006/relationships/slide"/><Relationship Id="rId60" Target="slides/slide55.xml" Type="http://schemas.openxmlformats.org/officeDocument/2006/relationships/slide"/><Relationship Id="rId61" Target="slides/slide56.xml" Type="http://schemas.openxmlformats.org/officeDocument/2006/relationships/slide"/><Relationship Id="rId62" Target="slides/slide57.xml" Type="http://schemas.openxmlformats.org/officeDocument/2006/relationships/slide"/><Relationship Id="rId63" Target="fonts/font63.fntdata" Type="http://schemas.openxmlformats.org/officeDocument/2006/relationships/font"/><Relationship Id="rId64" Target="fonts/font64.fntdata" Type="http://schemas.openxmlformats.org/officeDocument/2006/relationships/font"/><Relationship Id="rId65" Target="fonts/font65.fntdata" Type="http://schemas.openxmlformats.org/officeDocument/2006/relationships/font"/><Relationship Id="rId66" Target="fonts/font66.fntdata" Type="http://schemas.openxmlformats.org/officeDocument/2006/relationships/font"/><Relationship Id="rId67" Target="fonts/font67.fntdata" Type="http://schemas.openxmlformats.org/officeDocument/2006/relationships/font"/><Relationship Id="rId68" Target="fonts/font68.fntdata" Type="http://schemas.openxmlformats.org/officeDocument/2006/relationships/font"/><Relationship Id="rId69" Target="fonts/font69.fntdata" Type="http://schemas.openxmlformats.org/officeDocument/2006/relationships/font"/><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11" Target="../media/image10.png" Type="http://schemas.openxmlformats.org/officeDocument/2006/relationships/image"/><Relationship Id="rId12" Target="../media/image11.svg" Type="http://schemas.openxmlformats.org/officeDocument/2006/relationships/image"/><Relationship Id="rId13" Target="../media/image12.png" Type="http://schemas.openxmlformats.org/officeDocument/2006/relationships/image"/><Relationship Id="rId14" Target="../media/image13.svg" Type="http://schemas.openxmlformats.org/officeDocument/2006/relationships/image"/><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png" Type="http://schemas.openxmlformats.org/officeDocument/2006/relationships/image"/><Relationship Id="rId9" Target="../media/image8.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4.png" Type="http://schemas.openxmlformats.org/officeDocument/2006/relationships/image"/><Relationship Id="rId4" Target="../media/image15.svg" Type="http://schemas.openxmlformats.org/officeDocument/2006/relationships/image"/><Relationship Id="rId5" Target="../media/image37.png" Type="http://schemas.openxmlformats.org/officeDocument/2006/relationships/image"/><Relationship Id="rId6" Target="../media/image7.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8.png" Type="http://schemas.openxmlformats.org/officeDocument/2006/relationships/image"/><Relationship Id="rId4" Target="../embeddings/oleObject1.bin" Type="http://schemas.openxmlformats.org/officeDocument/2006/relationships/oleObject"/><Relationship Id="rId5" Target="../media/image14.png" Type="http://schemas.openxmlformats.org/officeDocument/2006/relationships/image"/><Relationship Id="rId6" Target="../media/image15.svg" Type="http://schemas.openxmlformats.org/officeDocument/2006/relationships/image"/><Relationship Id="rId7" Target="../media/image7.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4.png" Type="http://schemas.openxmlformats.org/officeDocument/2006/relationships/image"/><Relationship Id="rId4" Target="../media/image15.svg" Type="http://schemas.openxmlformats.org/officeDocument/2006/relationships/image"/><Relationship Id="rId5" Target="../media/image7.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4.png" Type="http://schemas.openxmlformats.org/officeDocument/2006/relationships/image"/><Relationship Id="rId4" Target="../media/image15.svg" Type="http://schemas.openxmlformats.org/officeDocument/2006/relationships/image"/><Relationship Id="rId5" Target="../media/image7.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4.png" Type="http://schemas.openxmlformats.org/officeDocument/2006/relationships/image"/><Relationship Id="rId4" Target="../media/image15.svg" Type="http://schemas.openxmlformats.org/officeDocument/2006/relationships/image"/><Relationship Id="rId5" Target="../media/image7.png" Type="http://schemas.openxmlformats.org/officeDocument/2006/relationships/image"/><Relationship Id="rId6" Target="../media/image39.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4.png" Type="http://schemas.openxmlformats.org/officeDocument/2006/relationships/image"/><Relationship Id="rId4" Target="../media/image15.svg" Type="http://schemas.openxmlformats.org/officeDocument/2006/relationships/image"/><Relationship Id="rId5" Target="../media/image7.png" Type="http://schemas.openxmlformats.org/officeDocument/2006/relationships/image"/><Relationship Id="rId6" Target="../media/image40.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4.png" Type="http://schemas.openxmlformats.org/officeDocument/2006/relationships/image"/><Relationship Id="rId4" Target="../media/image15.svg" Type="http://schemas.openxmlformats.org/officeDocument/2006/relationships/image"/><Relationship Id="rId5" Target="../media/image7.png" Type="http://schemas.openxmlformats.org/officeDocument/2006/relationships/image"/><Relationship Id="rId6" Target="../media/image41.png" Type="http://schemas.openxmlformats.org/officeDocument/2006/relationships/image"/><Relationship Id="rId7" Target="../media/image42.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4.png" Type="http://schemas.openxmlformats.org/officeDocument/2006/relationships/image"/><Relationship Id="rId4" Target="../media/image15.svg" Type="http://schemas.openxmlformats.org/officeDocument/2006/relationships/image"/><Relationship Id="rId5" Target="../media/image7.png" Type="http://schemas.openxmlformats.org/officeDocument/2006/relationships/image"/><Relationship Id="rId6" Target="../media/image43.png" Type="http://schemas.openxmlformats.org/officeDocument/2006/relationships/image"/><Relationship Id="rId7" Target="../media/image44.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4.png" Type="http://schemas.openxmlformats.org/officeDocument/2006/relationships/image"/><Relationship Id="rId4" Target="../media/image15.svg" Type="http://schemas.openxmlformats.org/officeDocument/2006/relationships/image"/><Relationship Id="rId5" Target="../media/image7.png" Type="http://schemas.openxmlformats.org/officeDocument/2006/relationships/image"/><Relationship Id="rId6" Target="../media/image45.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4.png" Type="http://schemas.openxmlformats.org/officeDocument/2006/relationships/image"/><Relationship Id="rId4" Target="../media/image15.svg" Type="http://schemas.openxmlformats.org/officeDocument/2006/relationships/image"/><Relationship Id="rId5" Target="../media/image7.png" Type="http://schemas.openxmlformats.org/officeDocument/2006/relationships/image"/><Relationship Id="rId6" Target="../media/image31.jpeg" Type="http://schemas.openxmlformats.org/officeDocument/2006/relationships/image"/><Relationship Id="rId7" Target="../media/image46.png" Type="http://schemas.openxmlformats.org/officeDocument/2006/relationships/image"/><Relationship Id="rId8" Target="../media/image47.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9.png" Type="http://schemas.openxmlformats.org/officeDocument/2006/relationships/image"/><Relationship Id="rId11" Target="../media/image20.svg" Type="http://schemas.openxmlformats.org/officeDocument/2006/relationships/image"/><Relationship Id="rId2" Target="../media/image1.png" Type="http://schemas.openxmlformats.org/officeDocument/2006/relationships/image"/><Relationship Id="rId3" Target="../media/image14.png" Type="http://schemas.openxmlformats.org/officeDocument/2006/relationships/image"/><Relationship Id="rId4" Target="../media/image15.svg" Type="http://schemas.openxmlformats.org/officeDocument/2006/relationships/image"/><Relationship Id="rId5" Target="../media/image7.png" Type="http://schemas.openxmlformats.org/officeDocument/2006/relationships/image"/><Relationship Id="rId6" Target="../media/image6.png" Type="http://schemas.openxmlformats.org/officeDocument/2006/relationships/image"/><Relationship Id="rId7" Target="../media/image16.png" Type="http://schemas.openxmlformats.org/officeDocument/2006/relationships/image"/><Relationship Id="rId8" Target="../media/image17.png" Type="http://schemas.openxmlformats.org/officeDocument/2006/relationships/image"/><Relationship Id="rId9" Target="../media/image18.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4.png" Type="http://schemas.openxmlformats.org/officeDocument/2006/relationships/image"/><Relationship Id="rId4" Target="../media/image15.svg" Type="http://schemas.openxmlformats.org/officeDocument/2006/relationships/image"/><Relationship Id="rId5" Target="../media/image7.png" Type="http://schemas.openxmlformats.org/officeDocument/2006/relationships/image"/><Relationship Id="rId6" Target="../media/image48.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4.png" Type="http://schemas.openxmlformats.org/officeDocument/2006/relationships/image"/><Relationship Id="rId4" Target="../media/image15.svg" Type="http://schemas.openxmlformats.org/officeDocument/2006/relationships/image"/><Relationship Id="rId5" Target="../media/image7.png" Type="http://schemas.openxmlformats.org/officeDocument/2006/relationships/image"/><Relationship Id="rId6" Target="../media/image49.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4.png" Type="http://schemas.openxmlformats.org/officeDocument/2006/relationships/image"/><Relationship Id="rId4" Target="../media/image15.svg" Type="http://schemas.openxmlformats.org/officeDocument/2006/relationships/image"/><Relationship Id="rId5" Target="../media/image7.png" Type="http://schemas.openxmlformats.org/officeDocument/2006/relationships/image"/><Relationship Id="rId6" Target="../media/image50.png" Type="http://schemas.openxmlformats.org/officeDocument/2006/relationships/image"/><Relationship Id="rId7" Target="../media/image51.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4.png" Type="http://schemas.openxmlformats.org/officeDocument/2006/relationships/image"/><Relationship Id="rId4" Target="../media/image15.svg" Type="http://schemas.openxmlformats.org/officeDocument/2006/relationships/image"/><Relationship Id="rId5" Target="../media/image7.png" Type="http://schemas.openxmlformats.org/officeDocument/2006/relationships/image"/><Relationship Id="rId6" Target="../media/image52.png" Type="http://schemas.openxmlformats.org/officeDocument/2006/relationships/image"/><Relationship Id="rId7" Target="../media/image53.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4.png" Type="http://schemas.openxmlformats.org/officeDocument/2006/relationships/image"/><Relationship Id="rId4" Target="../media/image15.svg" Type="http://schemas.openxmlformats.org/officeDocument/2006/relationships/image"/><Relationship Id="rId5" Target="../media/image7.png" Type="http://schemas.openxmlformats.org/officeDocument/2006/relationships/image"/><Relationship Id="rId6" Target="../media/image54.png" Type="http://schemas.openxmlformats.org/officeDocument/2006/relationships/image"/><Relationship Id="rId7" Target="../media/image55.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4.png" Type="http://schemas.openxmlformats.org/officeDocument/2006/relationships/image"/><Relationship Id="rId4" Target="../media/image15.svg" Type="http://schemas.openxmlformats.org/officeDocument/2006/relationships/image"/><Relationship Id="rId5" Target="../media/image7.png" Type="http://schemas.openxmlformats.org/officeDocument/2006/relationships/image"/><Relationship Id="rId6" Target="../media/image56.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4.png" Type="http://schemas.openxmlformats.org/officeDocument/2006/relationships/image"/><Relationship Id="rId4" Target="../media/image15.svg" Type="http://schemas.openxmlformats.org/officeDocument/2006/relationships/image"/><Relationship Id="rId5" Target="../media/image7.png" Type="http://schemas.openxmlformats.org/officeDocument/2006/relationships/image"/><Relationship Id="rId6" Target="../media/image57.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4.png" Type="http://schemas.openxmlformats.org/officeDocument/2006/relationships/image"/><Relationship Id="rId4" Target="../media/image15.svg" Type="http://schemas.openxmlformats.org/officeDocument/2006/relationships/image"/><Relationship Id="rId5" Target="../media/image7.png" Type="http://schemas.openxmlformats.org/officeDocument/2006/relationships/image"/><Relationship Id="rId6" Target="../media/image58.pn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4.png" Type="http://schemas.openxmlformats.org/officeDocument/2006/relationships/image"/><Relationship Id="rId4" Target="../media/image15.svg" Type="http://schemas.openxmlformats.org/officeDocument/2006/relationships/image"/><Relationship Id="rId5" Target="../media/image7.png" Type="http://schemas.openxmlformats.org/officeDocument/2006/relationships/image"/><Relationship Id="rId6" Target="../media/image59.pn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4.png" Type="http://schemas.openxmlformats.org/officeDocument/2006/relationships/image"/><Relationship Id="rId4" Target="../media/image15.svg" Type="http://schemas.openxmlformats.org/officeDocument/2006/relationships/image"/><Relationship Id="rId5" Target="../media/image7.png" Type="http://schemas.openxmlformats.org/officeDocument/2006/relationships/image"/><Relationship Id="rId6" Target="../media/image60.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4.png" Type="http://schemas.openxmlformats.org/officeDocument/2006/relationships/image"/><Relationship Id="rId4" Target="../media/image15.svg" Type="http://schemas.openxmlformats.org/officeDocument/2006/relationships/image"/><Relationship Id="rId5" Target="../media/image7.pn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4.png" Type="http://schemas.openxmlformats.org/officeDocument/2006/relationships/image"/><Relationship Id="rId4" Target="../media/image15.svg" Type="http://schemas.openxmlformats.org/officeDocument/2006/relationships/image"/><Relationship Id="rId5" Target="../media/image7.png" Type="http://schemas.openxmlformats.org/officeDocument/2006/relationships/image"/><Relationship Id="rId6" Target="../media/image61.pn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4.png" Type="http://schemas.openxmlformats.org/officeDocument/2006/relationships/image"/><Relationship Id="rId4" Target="../media/image15.svg" Type="http://schemas.openxmlformats.org/officeDocument/2006/relationships/image"/><Relationship Id="rId5" Target="../media/image7.png" Type="http://schemas.openxmlformats.org/officeDocument/2006/relationships/image"/><Relationship Id="rId6" Target="../media/image62.pn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4.png" Type="http://schemas.openxmlformats.org/officeDocument/2006/relationships/image"/><Relationship Id="rId4" Target="../media/image15.svg" Type="http://schemas.openxmlformats.org/officeDocument/2006/relationships/image"/><Relationship Id="rId5" Target="../media/image7.png" Type="http://schemas.openxmlformats.org/officeDocument/2006/relationships/image"/><Relationship Id="rId6" Target="../media/image63.pn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4.png" Type="http://schemas.openxmlformats.org/officeDocument/2006/relationships/image"/><Relationship Id="rId4" Target="../media/image15.svg" Type="http://schemas.openxmlformats.org/officeDocument/2006/relationships/image"/><Relationship Id="rId5" Target="../media/image64.pn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4.png" Type="http://schemas.openxmlformats.org/officeDocument/2006/relationships/image"/><Relationship Id="rId4" Target="../media/image15.svg" Type="http://schemas.openxmlformats.org/officeDocument/2006/relationships/image"/><Relationship Id="rId5" Target="../media/image65.png" Type="http://schemas.openxmlformats.org/officeDocument/2006/relationships/image"/></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4.png" Type="http://schemas.openxmlformats.org/officeDocument/2006/relationships/image"/><Relationship Id="rId4" Target="../media/image15.svg" Type="http://schemas.openxmlformats.org/officeDocument/2006/relationships/image"/><Relationship Id="rId5" Target="../media/image66.png" Type="http://schemas.openxmlformats.org/officeDocument/2006/relationships/image"/></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4.png" Type="http://schemas.openxmlformats.org/officeDocument/2006/relationships/image"/><Relationship Id="rId4" Target="../media/image15.svg" Type="http://schemas.openxmlformats.org/officeDocument/2006/relationships/image"/><Relationship Id="rId5" Target="../media/image67.png" Type="http://schemas.openxmlformats.org/officeDocument/2006/relationships/image"/><Relationship Id="rId6" Target="../media/image68.png" Type="http://schemas.openxmlformats.org/officeDocument/2006/relationships/image"/></Relationships>
</file>

<file path=ppt/slides/_rels/slide3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4.png" Type="http://schemas.openxmlformats.org/officeDocument/2006/relationships/image"/><Relationship Id="rId4" Target="../media/image15.svg" Type="http://schemas.openxmlformats.org/officeDocument/2006/relationships/image"/><Relationship Id="rId5" Target="../media/image69.png" Type="http://schemas.openxmlformats.org/officeDocument/2006/relationships/image"/></Relationships>
</file>

<file path=ppt/slides/_rels/slide3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4.png" Type="http://schemas.openxmlformats.org/officeDocument/2006/relationships/image"/><Relationship Id="rId4" Target="../media/image15.svg" Type="http://schemas.openxmlformats.org/officeDocument/2006/relationships/image"/><Relationship Id="rId5" Target="../media/image67.png" Type="http://schemas.openxmlformats.org/officeDocument/2006/relationships/image"/><Relationship Id="rId6" Target="../media/image70.png" Type="http://schemas.openxmlformats.org/officeDocument/2006/relationships/image"/></Relationships>
</file>

<file path=ppt/slides/_rels/slide3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4.png" Type="http://schemas.openxmlformats.org/officeDocument/2006/relationships/image"/><Relationship Id="rId4" Target="../media/image15.svg" Type="http://schemas.openxmlformats.org/officeDocument/2006/relationships/image"/><Relationship Id="rId5" Target="../media/image71.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4.png" Type="http://schemas.openxmlformats.org/officeDocument/2006/relationships/image"/><Relationship Id="rId4" Target="../media/image15.svg" Type="http://schemas.openxmlformats.org/officeDocument/2006/relationships/image"/><Relationship Id="rId5" Target="../media/image7.png" Type="http://schemas.openxmlformats.org/officeDocument/2006/relationships/image"/><Relationship Id="rId6" Target="../media/image21.png" Type="http://schemas.openxmlformats.org/officeDocument/2006/relationships/image"/><Relationship Id="rId7" Target="../media/image22.png" Type="http://schemas.openxmlformats.org/officeDocument/2006/relationships/image"/><Relationship Id="rId8" Target="../media/image23.png" Type="http://schemas.openxmlformats.org/officeDocument/2006/relationships/image"/></Relationships>
</file>

<file path=ppt/slides/_rels/slide4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4.png" Type="http://schemas.openxmlformats.org/officeDocument/2006/relationships/image"/><Relationship Id="rId4" Target="../media/image15.svg" Type="http://schemas.openxmlformats.org/officeDocument/2006/relationships/image"/><Relationship Id="rId5" Target="../media/image72.png" Type="http://schemas.openxmlformats.org/officeDocument/2006/relationships/image"/></Relationships>
</file>

<file path=ppt/slides/_rels/slide4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4.png" Type="http://schemas.openxmlformats.org/officeDocument/2006/relationships/image"/><Relationship Id="rId4" Target="../media/image15.svg" Type="http://schemas.openxmlformats.org/officeDocument/2006/relationships/image"/><Relationship Id="rId5" Target="../media/image73.png" Type="http://schemas.openxmlformats.org/officeDocument/2006/relationships/image"/></Relationships>
</file>

<file path=ppt/slides/_rels/slide4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4.png" Type="http://schemas.openxmlformats.org/officeDocument/2006/relationships/image"/><Relationship Id="rId4" Target="../media/image15.svg" Type="http://schemas.openxmlformats.org/officeDocument/2006/relationships/image"/><Relationship Id="rId5" Target="../media/image74.png" Type="http://schemas.openxmlformats.org/officeDocument/2006/relationships/image"/></Relationships>
</file>

<file path=ppt/slides/_rels/slide4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4.png" Type="http://schemas.openxmlformats.org/officeDocument/2006/relationships/image"/><Relationship Id="rId4" Target="../media/image15.svg" Type="http://schemas.openxmlformats.org/officeDocument/2006/relationships/image"/><Relationship Id="rId5" Target="../media/image72.png" Type="http://schemas.openxmlformats.org/officeDocument/2006/relationships/image"/></Relationships>
</file>

<file path=ppt/slides/_rels/slide4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4.png" Type="http://schemas.openxmlformats.org/officeDocument/2006/relationships/image"/><Relationship Id="rId4" Target="../media/image15.svg" Type="http://schemas.openxmlformats.org/officeDocument/2006/relationships/image"/><Relationship Id="rId5" Target="../media/image75.png" Type="http://schemas.openxmlformats.org/officeDocument/2006/relationships/image"/></Relationships>
</file>

<file path=ppt/slides/_rels/slide4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4.png" Type="http://schemas.openxmlformats.org/officeDocument/2006/relationships/image"/><Relationship Id="rId4" Target="../media/image15.svg" Type="http://schemas.openxmlformats.org/officeDocument/2006/relationships/image"/><Relationship Id="rId5" Target="../media/image76.png" Type="http://schemas.openxmlformats.org/officeDocument/2006/relationships/image"/></Relationships>
</file>

<file path=ppt/slides/_rels/slide4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4.png" Type="http://schemas.openxmlformats.org/officeDocument/2006/relationships/image"/><Relationship Id="rId4" Target="../media/image15.svg" Type="http://schemas.openxmlformats.org/officeDocument/2006/relationships/image"/><Relationship Id="rId5" Target="../media/image77.png" Type="http://schemas.openxmlformats.org/officeDocument/2006/relationships/image"/><Relationship Id="rId6" Target="../media/image78.png" Type="http://schemas.openxmlformats.org/officeDocument/2006/relationships/image"/></Relationships>
</file>

<file path=ppt/slides/_rels/slide4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4.png" Type="http://schemas.openxmlformats.org/officeDocument/2006/relationships/image"/><Relationship Id="rId4" Target="../media/image15.svg" Type="http://schemas.openxmlformats.org/officeDocument/2006/relationships/image"/><Relationship Id="rId5" Target="../media/image79.png" Type="http://schemas.openxmlformats.org/officeDocument/2006/relationships/image"/><Relationship Id="rId6" Target="../media/image80.png" Type="http://schemas.openxmlformats.org/officeDocument/2006/relationships/image"/><Relationship Id="rId7" Target="../media/image81.png" Type="http://schemas.openxmlformats.org/officeDocument/2006/relationships/image"/><Relationship Id="rId8" Target="../media/image82.png" Type="http://schemas.openxmlformats.org/officeDocument/2006/relationships/image"/><Relationship Id="rId9" Target="../media/image83.svg" Type="http://schemas.openxmlformats.org/officeDocument/2006/relationships/image"/></Relationships>
</file>

<file path=ppt/slides/_rels/slide4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4.png" Type="http://schemas.openxmlformats.org/officeDocument/2006/relationships/image"/><Relationship Id="rId4" Target="../media/image15.svg" Type="http://schemas.openxmlformats.org/officeDocument/2006/relationships/image"/><Relationship Id="rId5" Target="../media/image84.png" Type="http://schemas.openxmlformats.org/officeDocument/2006/relationships/image"/><Relationship Id="rId6" Target="../media/image85.png" Type="http://schemas.openxmlformats.org/officeDocument/2006/relationships/image"/></Relationships>
</file>

<file path=ppt/slides/_rels/slide4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4.png" Type="http://schemas.openxmlformats.org/officeDocument/2006/relationships/image"/><Relationship Id="rId4" Target="../media/image15.svg" Type="http://schemas.openxmlformats.org/officeDocument/2006/relationships/image"/><Relationship Id="rId5" Target="../media/image86.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4.png" Type="http://schemas.openxmlformats.org/officeDocument/2006/relationships/image"/><Relationship Id="rId4" Target="../media/image15.svg" Type="http://schemas.openxmlformats.org/officeDocument/2006/relationships/image"/><Relationship Id="rId5" Target="../media/image7.png" Type="http://schemas.openxmlformats.org/officeDocument/2006/relationships/image"/><Relationship Id="rId6" Target="../media/image24.png" Type="http://schemas.openxmlformats.org/officeDocument/2006/relationships/image"/><Relationship Id="rId7" Target="../media/image25.png" Type="http://schemas.openxmlformats.org/officeDocument/2006/relationships/image"/><Relationship Id="rId8" Target="../media/image26.png" Type="http://schemas.openxmlformats.org/officeDocument/2006/relationships/image"/><Relationship Id="rId9" Target="../media/image27.svg" Type="http://schemas.openxmlformats.org/officeDocument/2006/relationships/image"/></Relationships>
</file>

<file path=ppt/slides/_rels/slide5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4.png" Type="http://schemas.openxmlformats.org/officeDocument/2006/relationships/image"/><Relationship Id="rId4" Target="../media/image15.svg" Type="http://schemas.openxmlformats.org/officeDocument/2006/relationships/image"/><Relationship Id="rId5" Target="../media/image87.png" Type="http://schemas.openxmlformats.org/officeDocument/2006/relationships/image"/><Relationship Id="rId6" Target="../media/image85.png" Type="http://schemas.openxmlformats.org/officeDocument/2006/relationships/image"/></Relationships>
</file>

<file path=ppt/slides/_rels/slide5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4.png" Type="http://schemas.openxmlformats.org/officeDocument/2006/relationships/image"/><Relationship Id="rId4" Target="../media/image15.svg" Type="http://schemas.openxmlformats.org/officeDocument/2006/relationships/image"/><Relationship Id="rId5" Target="../media/image88.png" Type="http://schemas.openxmlformats.org/officeDocument/2006/relationships/image"/><Relationship Id="rId6" Target="../media/image89.png" Type="http://schemas.openxmlformats.org/officeDocument/2006/relationships/image"/></Relationships>
</file>

<file path=ppt/slides/_rels/slide5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4.png" Type="http://schemas.openxmlformats.org/officeDocument/2006/relationships/image"/><Relationship Id="rId4" Target="../media/image15.svg" Type="http://schemas.openxmlformats.org/officeDocument/2006/relationships/image"/><Relationship Id="rId5" Target="../media/image7.png" Type="http://schemas.openxmlformats.org/officeDocument/2006/relationships/image"/><Relationship Id="rId6" Target="../media/image31.jpeg" Type="http://schemas.openxmlformats.org/officeDocument/2006/relationships/image"/></Relationships>
</file>

<file path=ppt/slides/_rels/slide5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1.jpeg" Type="http://schemas.openxmlformats.org/officeDocument/2006/relationships/image"/><Relationship Id="rId4" Target="../media/image14.png" Type="http://schemas.openxmlformats.org/officeDocument/2006/relationships/image"/><Relationship Id="rId5" Target="../media/image15.svg" Type="http://schemas.openxmlformats.org/officeDocument/2006/relationships/image"/><Relationship Id="rId6" Target="../media/image7.png" Type="http://schemas.openxmlformats.org/officeDocument/2006/relationships/image"/></Relationships>
</file>

<file path=ppt/slides/_rels/slide5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1.jpeg" Type="http://schemas.openxmlformats.org/officeDocument/2006/relationships/image"/><Relationship Id="rId4" Target="../media/image14.png" Type="http://schemas.openxmlformats.org/officeDocument/2006/relationships/image"/><Relationship Id="rId5" Target="../media/image15.svg" Type="http://schemas.openxmlformats.org/officeDocument/2006/relationships/image"/><Relationship Id="rId6" Target="../media/image7.png" Type="http://schemas.openxmlformats.org/officeDocument/2006/relationships/image"/></Relationships>
</file>

<file path=ppt/slides/_rels/slide5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3.png" Type="http://schemas.openxmlformats.org/officeDocument/2006/relationships/image"/><Relationship Id="rId11" Target="../media/image94.svg" Type="http://schemas.openxmlformats.org/officeDocument/2006/relationships/image"/><Relationship Id="rId2" Target="../media/image1.png" Type="http://schemas.openxmlformats.org/officeDocument/2006/relationships/image"/><Relationship Id="rId3" Target="../media/image31.jpeg" Type="http://schemas.openxmlformats.org/officeDocument/2006/relationships/image"/><Relationship Id="rId4" Target="../media/image14.png" Type="http://schemas.openxmlformats.org/officeDocument/2006/relationships/image"/><Relationship Id="rId5" Target="../media/image15.svg" Type="http://schemas.openxmlformats.org/officeDocument/2006/relationships/image"/><Relationship Id="rId6" Target="../media/image7.png" Type="http://schemas.openxmlformats.org/officeDocument/2006/relationships/image"/><Relationship Id="rId7" Target="../media/image90.png" Type="http://schemas.openxmlformats.org/officeDocument/2006/relationships/image"/><Relationship Id="rId8" Target="../media/image91.png" Type="http://schemas.openxmlformats.org/officeDocument/2006/relationships/image"/><Relationship Id="rId9" Target="../media/image92.svg" Type="http://schemas.openxmlformats.org/officeDocument/2006/relationships/image"/></Relationships>
</file>

<file path=ppt/slides/_rels/slide5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1.jpeg" Type="http://schemas.openxmlformats.org/officeDocument/2006/relationships/image"/><Relationship Id="rId4" Target="../media/image14.png" Type="http://schemas.openxmlformats.org/officeDocument/2006/relationships/image"/><Relationship Id="rId5" Target="../media/image15.svg" Type="http://schemas.openxmlformats.org/officeDocument/2006/relationships/image"/><Relationship Id="rId6" Target="../media/image7.png" Type="http://schemas.openxmlformats.org/officeDocument/2006/relationships/image"/></Relationships>
</file>

<file path=ppt/slides/_rels/slide5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1.jpeg" Type="http://schemas.openxmlformats.org/officeDocument/2006/relationships/image"/><Relationship Id="rId4" Target="../media/image14.png" Type="http://schemas.openxmlformats.org/officeDocument/2006/relationships/image"/><Relationship Id="rId5" Target="../media/image15.svg" Type="http://schemas.openxmlformats.org/officeDocument/2006/relationships/image"/><Relationship Id="rId6" Target="../media/image7.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4.png" Type="http://schemas.openxmlformats.org/officeDocument/2006/relationships/image"/><Relationship Id="rId4" Target="../media/image15.svg" Type="http://schemas.openxmlformats.org/officeDocument/2006/relationships/image"/><Relationship Id="rId5" Target="../media/image7.png" Type="http://schemas.openxmlformats.org/officeDocument/2006/relationships/image"/><Relationship Id="rId6" Target="../media/image28.png" Type="http://schemas.openxmlformats.org/officeDocument/2006/relationships/image"/><Relationship Id="rId7" Target="../media/image29.png" Type="http://schemas.openxmlformats.org/officeDocument/2006/relationships/image"/><Relationship Id="rId8" Target="../media/image30.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4.png" Type="http://schemas.openxmlformats.org/officeDocument/2006/relationships/image"/><Relationship Id="rId11" Target="../media/image35.png" Type="http://schemas.openxmlformats.org/officeDocument/2006/relationships/image"/><Relationship Id="rId12" Target="../media/image36.png" Type="http://schemas.openxmlformats.org/officeDocument/2006/relationships/image"/><Relationship Id="rId2" Target="../media/image1.png" Type="http://schemas.openxmlformats.org/officeDocument/2006/relationships/image"/><Relationship Id="rId3" Target="../media/image31.jpeg" Type="http://schemas.openxmlformats.org/officeDocument/2006/relationships/image"/><Relationship Id="rId4" Target="../media/image14.png" Type="http://schemas.openxmlformats.org/officeDocument/2006/relationships/image"/><Relationship Id="rId5" Target="../media/image15.svg" Type="http://schemas.openxmlformats.org/officeDocument/2006/relationships/image"/><Relationship Id="rId6" Target="../media/image24.png" Type="http://schemas.openxmlformats.org/officeDocument/2006/relationships/image"/><Relationship Id="rId7" Target="../media/image25.png" Type="http://schemas.openxmlformats.org/officeDocument/2006/relationships/image"/><Relationship Id="rId8" Target="../media/image32.png" Type="http://schemas.openxmlformats.org/officeDocument/2006/relationships/image"/><Relationship Id="rId9" Target="../media/image33.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4.png" Type="http://schemas.openxmlformats.org/officeDocument/2006/relationships/image"/><Relationship Id="rId4" Target="../media/image15.svg" Type="http://schemas.openxmlformats.org/officeDocument/2006/relationships/image"/><Relationship Id="rId5" Target="../media/image36.png" Type="http://schemas.openxmlformats.org/officeDocument/2006/relationships/image"/><Relationship Id="rId6" Target="../media/image7.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4.png" Type="http://schemas.openxmlformats.org/officeDocument/2006/relationships/image"/><Relationship Id="rId4" Target="../media/image15.svg" Type="http://schemas.openxmlformats.org/officeDocument/2006/relationships/image"/><Relationship Id="rId5" Target="../media/image7.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234371">
            <a:off x="3566086" y="-4237604"/>
            <a:ext cx="11155828" cy="18762209"/>
          </a:xfrm>
          <a:custGeom>
            <a:avLst/>
            <a:gdLst/>
            <a:ahLst/>
            <a:cxnLst/>
            <a:rect r="r" b="b" t="t" l="l"/>
            <a:pathLst>
              <a:path h="18762209" w="11155828">
                <a:moveTo>
                  <a:pt x="10275063" y="0"/>
                </a:moveTo>
                <a:lnTo>
                  <a:pt x="11155828" y="18266778"/>
                </a:lnTo>
                <a:lnTo>
                  <a:pt x="880765" y="18762208"/>
                </a:lnTo>
                <a:lnTo>
                  <a:pt x="0" y="495430"/>
                </a:lnTo>
                <a:lnTo>
                  <a:pt x="10275063" y="0"/>
                </a:lnTo>
                <a:close/>
              </a:path>
            </a:pathLst>
          </a:custGeom>
          <a:blipFill>
            <a:blip r:embed="rId2"/>
            <a:stretch>
              <a:fillRect l="-16198" t="-1284" r="-16198" b="-1284"/>
            </a:stretch>
          </a:blipFill>
        </p:spPr>
      </p:sp>
      <p:sp>
        <p:nvSpPr>
          <p:cNvPr name="AutoShape 3" id="3"/>
          <p:cNvSpPr/>
          <p:nvPr/>
        </p:nvSpPr>
        <p:spPr>
          <a:xfrm rot="-61098">
            <a:off x="-430613" y="705610"/>
            <a:ext cx="19149227" cy="9280647"/>
          </a:xfrm>
          <a:prstGeom prst="rect">
            <a:avLst/>
          </a:prstGeom>
          <a:solidFill>
            <a:srgbClr val="F8F7F4"/>
          </a:solidFill>
        </p:spPr>
      </p:sp>
      <p:sp>
        <p:nvSpPr>
          <p:cNvPr name="Freeform 4" id="4">
            <a:extLst>
              <a:ext uri="{C183D7F6-B498-43B3-948B-1728B52AA6E4}">
                <adec:decorative xmlns:adec="http://schemas.microsoft.com/office/drawing/2017/decorative" val="1"/>
              </a:ext>
            </a:extLst>
          </p:cNvPr>
          <p:cNvSpPr/>
          <p:nvPr/>
        </p:nvSpPr>
        <p:spPr>
          <a:xfrm flipH="false" flipV="false" rot="0">
            <a:off x="-1508795" y="7606931"/>
            <a:ext cx="3460292" cy="3724385"/>
          </a:xfrm>
          <a:custGeom>
            <a:avLst/>
            <a:gdLst/>
            <a:ahLst/>
            <a:cxnLst/>
            <a:rect r="r" b="b" t="t" l="l"/>
            <a:pathLst>
              <a:path h="3724385" w="3460292">
                <a:moveTo>
                  <a:pt x="0" y="0"/>
                </a:moveTo>
                <a:lnTo>
                  <a:pt x="3460292" y="0"/>
                </a:lnTo>
                <a:lnTo>
                  <a:pt x="3460292" y="3724385"/>
                </a:lnTo>
                <a:lnTo>
                  <a:pt x="0" y="372438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3215950">
            <a:off x="6148141" y="2584190"/>
            <a:ext cx="4456085" cy="4318351"/>
          </a:xfrm>
          <a:custGeom>
            <a:avLst/>
            <a:gdLst/>
            <a:ahLst/>
            <a:cxnLst/>
            <a:rect r="r" b="b" t="t" l="l"/>
            <a:pathLst>
              <a:path h="4318351" w="4456085">
                <a:moveTo>
                  <a:pt x="0" y="0"/>
                </a:moveTo>
                <a:lnTo>
                  <a:pt x="4456085" y="0"/>
                </a:lnTo>
                <a:lnTo>
                  <a:pt x="4456085" y="4318352"/>
                </a:lnTo>
                <a:lnTo>
                  <a:pt x="0" y="431835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465462">
            <a:off x="15898068" y="6898021"/>
            <a:ext cx="2654345" cy="3506451"/>
          </a:xfrm>
          <a:custGeom>
            <a:avLst/>
            <a:gdLst/>
            <a:ahLst/>
            <a:cxnLst/>
            <a:rect r="r" b="b" t="t" l="l"/>
            <a:pathLst>
              <a:path h="3506451" w="2654345">
                <a:moveTo>
                  <a:pt x="0" y="0"/>
                </a:moveTo>
                <a:lnTo>
                  <a:pt x="2654346" y="0"/>
                </a:lnTo>
                <a:lnTo>
                  <a:pt x="2654346" y="3506451"/>
                </a:lnTo>
                <a:lnTo>
                  <a:pt x="0" y="3506451"/>
                </a:lnTo>
                <a:lnTo>
                  <a:pt x="0" y="0"/>
                </a:lnTo>
                <a:close/>
              </a:path>
            </a:pathLst>
          </a:custGeom>
          <a:blipFill>
            <a:blip r:embed="rId7"/>
            <a:stretch>
              <a:fillRect l="0" t="0" r="0" b="0"/>
            </a:stretch>
          </a:blipFill>
        </p:spPr>
      </p:sp>
      <p:sp>
        <p:nvSpPr>
          <p:cNvPr name="Freeform 7" id="7"/>
          <p:cNvSpPr/>
          <p:nvPr/>
        </p:nvSpPr>
        <p:spPr>
          <a:xfrm flipH="false" flipV="false" rot="903222">
            <a:off x="15810749" y="9011776"/>
            <a:ext cx="2897102" cy="914695"/>
          </a:xfrm>
          <a:custGeom>
            <a:avLst/>
            <a:gdLst/>
            <a:ahLst/>
            <a:cxnLst/>
            <a:rect r="r" b="b" t="t" l="l"/>
            <a:pathLst>
              <a:path h="914695" w="2897102">
                <a:moveTo>
                  <a:pt x="0" y="0"/>
                </a:moveTo>
                <a:lnTo>
                  <a:pt x="2897102" y="0"/>
                </a:lnTo>
                <a:lnTo>
                  <a:pt x="2897102" y="914695"/>
                </a:lnTo>
                <a:lnTo>
                  <a:pt x="0" y="914695"/>
                </a:lnTo>
                <a:lnTo>
                  <a:pt x="0" y="0"/>
                </a:lnTo>
                <a:close/>
              </a:path>
            </a:pathLst>
          </a:custGeom>
          <a:blipFill>
            <a:blip r:embed="rId8"/>
            <a:stretch>
              <a:fillRect l="0" t="0" r="0" b="0"/>
            </a:stretch>
          </a:blipFill>
        </p:spPr>
      </p:sp>
      <p:sp>
        <p:nvSpPr>
          <p:cNvPr name="Freeform 8" id="8"/>
          <p:cNvSpPr/>
          <p:nvPr/>
        </p:nvSpPr>
        <p:spPr>
          <a:xfrm flipH="false" flipV="false" rot="3215950">
            <a:off x="15293691" y="7487621"/>
            <a:ext cx="4456085" cy="4318351"/>
          </a:xfrm>
          <a:custGeom>
            <a:avLst/>
            <a:gdLst/>
            <a:ahLst/>
            <a:cxnLst/>
            <a:rect r="r" b="b" t="t" l="l"/>
            <a:pathLst>
              <a:path h="4318351" w="4456085">
                <a:moveTo>
                  <a:pt x="0" y="0"/>
                </a:moveTo>
                <a:lnTo>
                  <a:pt x="4456085" y="0"/>
                </a:lnTo>
                <a:lnTo>
                  <a:pt x="4456085" y="4318352"/>
                </a:lnTo>
                <a:lnTo>
                  <a:pt x="0" y="431835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9" id="9"/>
          <p:cNvSpPr txBox="true"/>
          <p:nvPr/>
        </p:nvSpPr>
        <p:spPr>
          <a:xfrm rot="0">
            <a:off x="5316107" y="1839331"/>
            <a:ext cx="6783884" cy="613410"/>
          </a:xfrm>
          <a:prstGeom prst="rect">
            <a:avLst/>
          </a:prstGeom>
        </p:spPr>
        <p:txBody>
          <a:bodyPr anchor="t" rtlCol="false" tIns="0" lIns="0" bIns="0" rIns="0">
            <a:spAutoFit/>
          </a:bodyPr>
          <a:lstStyle/>
          <a:p>
            <a:pPr algn="ctr">
              <a:lnSpc>
                <a:spcPts val="5039"/>
              </a:lnSpc>
              <a:spcBef>
                <a:spcPct val="0"/>
              </a:spcBef>
            </a:pPr>
            <a:r>
              <a:rPr lang="en-US" b="true" sz="3599">
                <a:solidFill>
                  <a:srgbClr val="5B4F47"/>
                </a:solidFill>
                <a:latin typeface="Noto Sans Bold"/>
                <a:ea typeface="Noto Sans Bold"/>
                <a:cs typeface="Noto Sans Bold"/>
                <a:sym typeface="Noto Sans Bold"/>
              </a:rPr>
              <a:t>BÁO CÁO KẾT THÚC MÔN HỌC</a:t>
            </a:r>
          </a:p>
        </p:txBody>
      </p:sp>
      <p:sp>
        <p:nvSpPr>
          <p:cNvPr name="TextBox 10" id="10"/>
          <p:cNvSpPr txBox="true"/>
          <p:nvPr/>
        </p:nvSpPr>
        <p:spPr>
          <a:xfrm rot="0">
            <a:off x="106451" y="5057775"/>
            <a:ext cx="18288000" cy="755016"/>
          </a:xfrm>
          <a:prstGeom prst="rect">
            <a:avLst/>
          </a:prstGeom>
        </p:spPr>
        <p:txBody>
          <a:bodyPr anchor="t" rtlCol="false" tIns="0" lIns="0" bIns="0" rIns="0">
            <a:spAutoFit/>
          </a:bodyPr>
          <a:lstStyle/>
          <a:p>
            <a:pPr algn="ctr">
              <a:lnSpc>
                <a:spcPts val="6159"/>
              </a:lnSpc>
              <a:spcBef>
                <a:spcPct val="0"/>
              </a:spcBef>
            </a:pPr>
            <a:r>
              <a:rPr lang="en-US" b="true" sz="4399">
                <a:solidFill>
                  <a:srgbClr val="5B4F47"/>
                </a:solidFill>
                <a:latin typeface="Noto Sans Bold"/>
                <a:ea typeface="Noto Sans Bold"/>
                <a:cs typeface="Noto Sans Bold"/>
                <a:sym typeface="Noto Sans Bold"/>
              </a:rPr>
              <a:t>ĐỀ TÀI : XÂY DỰNG HỆ THỐNG QUẢN LÝ NHÀ SÁCH</a:t>
            </a:r>
          </a:p>
        </p:txBody>
      </p:sp>
      <p:sp>
        <p:nvSpPr>
          <p:cNvPr name="TextBox 11" id="11"/>
          <p:cNvSpPr txBox="true"/>
          <p:nvPr/>
        </p:nvSpPr>
        <p:spPr>
          <a:xfrm rot="0">
            <a:off x="3143642" y="3279756"/>
            <a:ext cx="11726589" cy="1009652"/>
          </a:xfrm>
          <a:prstGeom prst="rect">
            <a:avLst/>
          </a:prstGeom>
        </p:spPr>
        <p:txBody>
          <a:bodyPr anchor="t" rtlCol="false" tIns="0" lIns="0" bIns="0" rIns="0">
            <a:spAutoFit/>
          </a:bodyPr>
          <a:lstStyle/>
          <a:p>
            <a:pPr algn="ctr">
              <a:lnSpc>
                <a:spcPts val="8399"/>
              </a:lnSpc>
              <a:spcBef>
                <a:spcPct val="0"/>
              </a:spcBef>
            </a:pPr>
            <a:r>
              <a:rPr lang="en-US" b="true" sz="5999">
                <a:solidFill>
                  <a:srgbClr val="5B4F47"/>
                </a:solidFill>
                <a:latin typeface="Noto Sans Bold"/>
                <a:ea typeface="Noto Sans Bold"/>
                <a:cs typeface="Noto Sans Bold"/>
                <a:sym typeface="Noto Sans Bold"/>
              </a:rPr>
              <a:t>HỆ QUẢN TRỊ CƠ SỞ DỮ LIỆU </a:t>
            </a:r>
          </a:p>
        </p:txBody>
      </p:sp>
      <p:sp>
        <p:nvSpPr>
          <p:cNvPr name="TextBox 12" id="12"/>
          <p:cNvSpPr txBox="true"/>
          <p:nvPr/>
        </p:nvSpPr>
        <p:spPr>
          <a:xfrm rot="0">
            <a:off x="10279403" y="7469444"/>
            <a:ext cx="5642074" cy="580390"/>
          </a:xfrm>
          <a:prstGeom prst="rect">
            <a:avLst/>
          </a:prstGeom>
        </p:spPr>
        <p:txBody>
          <a:bodyPr anchor="t" rtlCol="false" tIns="0" lIns="0" bIns="0" rIns="0">
            <a:spAutoFit/>
          </a:bodyPr>
          <a:lstStyle/>
          <a:p>
            <a:pPr algn="ctr">
              <a:lnSpc>
                <a:spcPts val="4759"/>
              </a:lnSpc>
              <a:spcBef>
                <a:spcPct val="0"/>
              </a:spcBef>
            </a:pPr>
            <a:r>
              <a:rPr lang="en-US" sz="3399">
                <a:solidFill>
                  <a:srgbClr val="5B4F47"/>
                </a:solidFill>
                <a:latin typeface="Noto Sans"/>
                <a:ea typeface="Noto Sans"/>
                <a:cs typeface="Noto Sans"/>
                <a:sym typeface="Noto Sans"/>
              </a:rPr>
              <a:t>GVHD:  TRẦN QUANG BÌNH </a:t>
            </a:r>
          </a:p>
        </p:txBody>
      </p:sp>
      <p:sp>
        <p:nvSpPr>
          <p:cNvPr name="Freeform 13" id="13"/>
          <p:cNvSpPr/>
          <p:nvPr/>
        </p:nvSpPr>
        <p:spPr>
          <a:xfrm flipH="false" flipV="false" rot="3215950">
            <a:off x="6272283" y="-490449"/>
            <a:ext cx="4456085" cy="4318351"/>
          </a:xfrm>
          <a:custGeom>
            <a:avLst/>
            <a:gdLst/>
            <a:ahLst/>
            <a:cxnLst/>
            <a:rect r="r" b="b" t="t" l="l"/>
            <a:pathLst>
              <a:path h="4318351" w="4456085">
                <a:moveTo>
                  <a:pt x="0" y="0"/>
                </a:moveTo>
                <a:lnTo>
                  <a:pt x="4456085" y="0"/>
                </a:lnTo>
                <a:lnTo>
                  <a:pt x="4456085" y="4318351"/>
                </a:lnTo>
                <a:lnTo>
                  <a:pt x="0" y="431835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4" id="14"/>
          <p:cNvSpPr/>
          <p:nvPr/>
        </p:nvSpPr>
        <p:spPr>
          <a:xfrm flipH="false" flipV="false" rot="3215950">
            <a:off x="-2342995" y="2302304"/>
            <a:ext cx="4456085" cy="4318351"/>
          </a:xfrm>
          <a:custGeom>
            <a:avLst/>
            <a:gdLst/>
            <a:ahLst/>
            <a:cxnLst/>
            <a:rect r="r" b="b" t="t" l="l"/>
            <a:pathLst>
              <a:path h="4318351" w="4456085">
                <a:moveTo>
                  <a:pt x="0" y="0"/>
                </a:moveTo>
                <a:lnTo>
                  <a:pt x="4456085" y="0"/>
                </a:lnTo>
                <a:lnTo>
                  <a:pt x="4456085" y="4318351"/>
                </a:lnTo>
                <a:lnTo>
                  <a:pt x="0" y="431835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5" id="15"/>
          <p:cNvSpPr/>
          <p:nvPr/>
        </p:nvSpPr>
        <p:spPr>
          <a:xfrm flipH="false" flipV="false" rot="3215950">
            <a:off x="2641216" y="6097501"/>
            <a:ext cx="4456085" cy="4318351"/>
          </a:xfrm>
          <a:custGeom>
            <a:avLst/>
            <a:gdLst/>
            <a:ahLst/>
            <a:cxnLst/>
            <a:rect r="r" b="b" t="t" l="l"/>
            <a:pathLst>
              <a:path h="4318351" w="4456085">
                <a:moveTo>
                  <a:pt x="0" y="0"/>
                </a:moveTo>
                <a:lnTo>
                  <a:pt x="4456085" y="0"/>
                </a:lnTo>
                <a:lnTo>
                  <a:pt x="4456085" y="4318351"/>
                </a:lnTo>
                <a:lnTo>
                  <a:pt x="0" y="431835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6" id="16"/>
          <p:cNvSpPr/>
          <p:nvPr/>
        </p:nvSpPr>
        <p:spPr>
          <a:xfrm flipH="false" flipV="false" rot="3215950">
            <a:off x="14887561" y="293566"/>
            <a:ext cx="4456085" cy="4318351"/>
          </a:xfrm>
          <a:custGeom>
            <a:avLst/>
            <a:gdLst/>
            <a:ahLst/>
            <a:cxnLst/>
            <a:rect r="r" b="b" t="t" l="l"/>
            <a:pathLst>
              <a:path h="4318351" w="4456085">
                <a:moveTo>
                  <a:pt x="0" y="0"/>
                </a:moveTo>
                <a:lnTo>
                  <a:pt x="4456085" y="0"/>
                </a:lnTo>
                <a:lnTo>
                  <a:pt x="4456085" y="4318351"/>
                </a:lnTo>
                <a:lnTo>
                  <a:pt x="0" y="431835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7" id="17">
            <a:extLst>
              <a:ext uri="{C183D7F6-B498-43B3-948B-1728B52AA6E4}">
                <adec:decorative xmlns:adec="http://schemas.microsoft.com/office/drawing/2017/decorative" val="1"/>
              </a:ext>
            </a:extLst>
          </p:cNvPr>
          <p:cNvSpPr/>
          <p:nvPr/>
        </p:nvSpPr>
        <p:spPr>
          <a:xfrm flipH="false" flipV="false" rot="0">
            <a:off x="15921477" y="3384531"/>
            <a:ext cx="819381" cy="1176656"/>
          </a:xfrm>
          <a:custGeom>
            <a:avLst/>
            <a:gdLst/>
            <a:ahLst/>
            <a:cxnLst/>
            <a:rect r="r" b="b" t="t" l="l"/>
            <a:pathLst>
              <a:path h="1176656" w="819381">
                <a:moveTo>
                  <a:pt x="0" y="0"/>
                </a:moveTo>
                <a:lnTo>
                  <a:pt x="819381" y="0"/>
                </a:lnTo>
                <a:lnTo>
                  <a:pt x="819381" y="1176657"/>
                </a:lnTo>
                <a:lnTo>
                  <a:pt x="0" y="1176657"/>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8" id="18">
            <a:extLst>
              <a:ext uri="{C183D7F6-B498-43B3-948B-1728B52AA6E4}">
                <adec:decorative xmlns:adec="http://schemas.microsoft.com/office/drawing/2017/decorative" val="1"/>
              </a:ext>
            </a:extLst>
          </p:cNvPr>
          <p:cNvSpPr/>
          <p:nvPr/>
        </p:nvSpPr>
        <p:spPr>
          <a:xfrm flipH="false" flipV="false" rot="0">
            <a:off x="2256030" y="1574291"/>
            <a:ext cx="904771" cy="878450"/>
          </a:xfrm>
          <a:custGeom>
            <a:avLst/>
            <a:gdLst/>
            <a:ahLst/>
            <a:cxnLst/>
            <a:rect r="r" b="b" t="t" l="l"/>
            <a:pathLst>
              <a:path h="878450" w="904771">
                <a:moveTo>
                  <a:pt x="0" y="0"/>
                </a:moveTo>
                <a:lnTo>
                  <a:pt x="904770" y="0"/>
                </a:lnTo>
                <a:lnTo>
                  <a:pt x="904770" y="878450"/>
                </a:lnTo>
                <a:lnTo>
                  <a:pt x="0" y="87845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9" id="19">
            <a:extLst>
              <a:ext uri="{C183D7F6-B498-43B3-948B-1728B52AA6E4}">
                <adec:decorative xmlns:adec="http://schemas.microsoft.com/office/drawing/2017/decorative" val="1"/>
              </a:ext>
            </a:extLst>
          </p:cNvPr>
          <p:cNvSpPr/>
          <p:nvPr/>
        </p:nvSpPr>
        <p:spPr>
          <a:xfrm flipH="false" flipV="false" rot="0">
            <a:off x="1468798" y="5896379"/>
            <a:ext cx="965399" cy="675779"/>
          </a:xfrm>
          <a:custGeom>
            <a:avLst/>
            <a:gdLst/>
            <a:ahLst/>
            <a:cxnLst/>
            <a:rect r="r" b="b" t="t" l="l"/>
            <a:pathLst>
              <a:path h="675779" w="965399">
                <a:moveTo>
                  <a:pt x="0" y="0"/>
                </a:moveTo>
                <a:lnTo>
                  <a:pt x="965398" y="0"/>
                </a:lnTo>
                <a:lnTo>
                  <a:pt x="965398" y="675779"/>
                </a:lnTo>
                <a:lnTo>
                  <a:pt x="0" y="675779"/>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TextBox 20" id="20"/>
          <p:cNvSpPr txBox="true"/>
          <p:nvPr/>
        </p:nvSpPr>
        <p:spPr>
          <a:xfrm rot="0">
            <a:off x="17521734" y="9182100"/>
            <a:ext cx="182880" cy="573406"/>
          </a:xfrm>
          <a:prstGeom prst="rect">
            <a:avLst/>
          </a:prstGeom>
        </p:spPr>
        <p:txBody>
          <a:bodyPr anchor="t" rtlCol="false" tIns="0" lIns="0" bIns="0" rIns="0">
            <a:spAutoFit/>
          </a:bodyPr>
          <a:lstStyle/>
          <a:p>
            <a:pPr algn="ctr">
              <a:lnSpc>
                <a:spcPts val="4619"/>
              </a:lnSpc>
              <a:spcBef>
                <a:spcPct val="0"/>
              </a:spcBef>
            </a:pPr>
            <a:r>
              <a:rPr lang="en-US" sz="3299">
                <a:solidFill>
                  <a:srgbClr val="5B4F47"/>
                </a:solidFill>
                <a:latin typeface="Open Sauce"/>
                <a:ea typeface="Open Sauce"/>
                <a:cs typeface="Open Sauce"/>
                <a:sym typeface="Open Sauce"/>
              </a:rPr>
              <a:t>1</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234371">
            <a:off x="3566086" y="-4237604"/>
            <a:ext cx="11155828" cy="18762209"/>
          </a:xfrm>
          <a:custGeom>
            <a:avLst/>
            <a:gdLst/>
            <a:ahLst/>
            <a:cxnLst/>
            <a:rect r="r" b="b" t="t" l="l"/>
            <a:pathLst>
              <a:path h="18762209" w="11155828">
                <a:moveTo>
                  <a:pt x="10275063" y="0"/>
                </a:moveTo>
                <a:lnTo>
                  <a:pt x="11155828" y="18266778"/>
                </a:lnTo>
                <a:lnTo>
                  <a:pt x="880765" y="18762208"/>
                </a:lnTo>
                <a:lnTo>
                  <a:pt x="0" y="495430"/>
                </a:lnTo>
                <a:lnTo>
                  <a:pt x="10275063" y="0"/>
                </a:lnTo>
                <a:close/>
              </a:path>
            </a:pathLst>
          </a:custGeom>
          <a:blipFill>
            <a:blip r:embed="rId2"/>
            <a:stretch>
              <a:fillRect l="-16198" t="-1284" r="-16198" b="-1284"/>
            </a:stretch>
          </a:blipFill>
        </p:spPr>
      </p:sp>
      <p:sp>
        <p:nvSpPr>
          <p:cNvPr name="AutoShape 3" id="3"/>
          <p:cNvSpPr/>
          <p:nvPr/>
        </p:nvSpPr>
        <p:spPr>
          <a:xfrm flipV="true">
            <a:off x="698400" y="1726797"/>
            <a:ext cx="16560812" cy="38099"/>
          </a:xfrm>
          <a:prstGeom prst="line">
            <a:avLst/>
          </a:prstGeom>
          <a:ln cap="flat" w="76200">
            <a:solidFill>
              <a:srgbClr val="000000"/>
            </a:solidFill>
            <a:prstDash val="solid"/>
            <a:headEnd type="none" len="sm" w="sm"/>
            <a:tailEnd type="none" len="sm" w="sm"/>
          </a:ln>
        </p:spPr>
      </p:sp>
      <p:sp>
        <p:nvSpPr>
          <p:cNvPr name="TextBox 4" id="4"/>
          <p:cNvSpPr txBox="true"/>
          <p:nvPr/>
        </p:nvSpPr>
        <p:spPr>
          <a:xfrm rot="0">
            <a:off x="598671" y="239077"/>
            <a:ext cx="14864558" cy="1144270"/>
          </a:xfrm>
          <a:prstGeom prst="rect">
            <a:avLst/>
          </a:prstGeom>
        </p:spPr>
        <p:txBody>
          <a:bodyPr anchor="t" rtlCol="false" tIns="0" lIns="0" bIns="0" rIns="0">
            <a:spAutoFit/>
          </a:bodyPr>
          <a:lstStyle/>
          <a:p>
            <a:pPr algn="l">
              <a:lnSpc>
                <a:spcPts val="9379"/>
              </a:lnSpc>
            </a:pPr>
            <a:r>
              <a:rPr lang="en-US" sz="6699" b="true">
                <a:solidFill>
                  <a:srgbClr val="000000"/>
                </a:solidFill>
                <a:latin typeface="Noto Sans Bold"/>
                <a:ea typeface="Noto Sans Bold"/>
                <a:cs typeface="Noto Sans Bold"/>
                <a:sym typeface="Noto Sans Bold"/>
              </a:rPr>
              <a:t>Mô Hình ERD</a:t>
            </a:r>
          </a:p>
        </p:txBody>
      </p:sp>
      <p:sp>
        <p:nvSpPr>
          <p:cNvPr name="Freeform 5" id="5"/>
          <p:cNvSpPr/>
          <p:nvPr/>
        </p:nvSpPr>
        <p:spPr>
          <a:xfrm flipH="false" flipV="false" rot="3215950">
            <a:off x="-495956" y="-920638"/>
            <a:ext cx="4456085" cy="4318351"/>
          </a:xfrm>
          <a:custGeom>
            <a:avLst/>
            <a:gdLst/>
            <a:ahLst/>
            <a:cxnLst/>
            <a:rect r="r" b="b" t="t" l="l"/>
            <a:pathLst>
              <a:path h="4318351" w="4456085">
                <a:moveTo>
                  <a:pt x="0" y="0"/>
                </a:moveTo>
                <a:lnTo>
                  <a:pt x="4456085" y="0"/>
                </a:lnTo>
                <a:lnTo>
                  <a:pt x="4456085" y="4318352"/>
                </a:lnTo>
                <a:lnTo>
                  <a:pt x="0" y="431835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6" id="6"/>
          <p:cNvSpPr/>
          <p:nvPr/>
        </p:nvSpPr>
        <p:spPr>
          <a:xfrm rot="0">
            <a:off x="-407132" y="3400167"/>
            <a:ext cx="19149227" cy="6426203"/>
          </a:xfrm>
          <a:prstGeom prst="rect">
            <a:avLst/>
          </a:prstGeom>
          <a:solidFill>
            <a:srgbClr val="EDECE7"/>
          </a:solidFill>
        </p:spPr>
      </p:sp>
      <p:sp>
        <p:nvSpPr>
          <p:cNvPr name="Freeform 7" id="7"/>
          <p:cNvSpPr/>
          <p:nvPr/>
        </p:nvSpPr>
        <p:spPr>
          <a:xfrm flipH="false" flipV="false" rot="0">
            <a:off x="1941316" y="1489918"/>
            <a:ext cx="13793919" cy="8336453"/>
          </a:xfrm>
          <a:custGeom>
            <a:avLst/>
            <a:gdLst/>
            <a:ahLst/>
            <a:cxnLst/>
            <a:rect r="r" b="b" t="t" l="l"/>
            <a:pathLst>
              <a:path h="8336453" w="13793919">
                <a:moveTo>
                  <a:pt x="0" y="0"/>
                </a:moveTo>
                <a:lnTo>
                  <a:pt x="13793919" y="0"/>
                </a:lnTo>
                <a:lnTo>
                  <a:pt x="13793919" y="8336453"/>
                </a:lnTo>
                <a:lnTo>
                  <a:pt x="0" y="8336453"/>
                </a:lnTo>
                <a:lnTo>
                  <a:pt x="0" y="0"/>
                </a:lnTo>
                <a:close/>
              </a:path>
            </a:pathLst>
          </a:custGeom>
          <a:blipFill>
            <a:blip r:embed="rId5"/>
            <a:stretch>
              <a:fillRect l="0" t="-4596" r="0" b="-473"/>
            </a:stretch>
          </a:blipFill>
        </p:spPr>
      </p:sp>
      <p:sp>
        <p:nvSpPr>
          <p:cNvPr name="Freeform 8" id="8"/>
          <p:cNvSpPr/>
          <p:nvPr/>
        </p:nvSpPr>
        <p:spPr>
          <a:xfrm flipH="false" flipV="false" rot="903222">
            <a:off x="14874904" y="9112414"/>
            <a:ext cx="2239957" cy="707216"/>
          </a:xfrm>
          <a:custGeom>
            <a:avLst/>
            <a:gdLst/>
            <a:ahLst/>
            <a:cxnLst/>
            <a:rect r="r" b="b" t="t" l="l"/>
            <a:pathLst>
              <a:path h="707216" w="2239957">
                <a:moveTo>
                  <a:pt x="0" y="0"/>
                </a:moveTo>
                <a:lnTo>
                  <a:pt x="2239957" y="0"/>
                </a:lnTo>
                <a:lnTo>
                  <a:pt x="2239957" y="707217"/>
                </a:lnTo>
                <a:lnTo>
                  <a:pt x="0" y="707217"/>
                </a:lnTo>
                <a:lnTo>
                  <a:pt x="0" y="0"/>
                </a:lnTo>
                <a:close/>
              </a:path>
            </a:pathLst>
          </a:custGeom>
          <a:blipFill>
            <a:blip r:embed="rId6"/>
            <a:stretch>
              <a:fillRect l="0" t="0" r="0" b="0"/>
            </a:stretch>
          </a:blipFill>
        </p:spPr>
      </p:sp>
      <p:sp>
        <p:nvSpPr>
          <p:cNvPr name="TextBox 9" id="9"/>
          <p:cNvSpPr txBox="true"/>
          <p:nvPr/>
        </p:nvSpPr>
        <p:spPr>
          <a:xfrm rot="0">
            <a:off x="17388384" y="9182100"/>
            <a:ext cx="449580" cy="573406"/>
          </a:xfrm>
          <a:prstGeom prst="rect">
            <a:avLst/>
          </a:prstGeom>
        </p:spPr>
        <p:txBody>
          <a:bodyPr anchor="t" rtlCol="false" tIns="0" lIns="0" bIns="0" rIns="0">
            <a:spAutoFit/>
          </a:bodyPr>
          <a:lstStyle/>
          <a:p>
            <a:pPr algn="ctr">
              <a:lnSpc>
                <a:spcPts val="4619"/>
              </a:lnSpc>
              <a:spcBef>
                <a:spcPct val="0"/>
              </a:spcBef>
            </a:pPr>
            <a:r>
              <a:rPr lang="en-US" sz="3299">
                <a:solidFill>
                  <a:srgbClr val="5B4F47"/>
                </a:solidFill>
                <a:latin typeface="Open Sauce"/>
                <a:ea typeface="Open Sauce"/>
                <a:cs typeface="Open Sauce"/>
                <a:sym typeface="Open Sauce"/>
              </a:rPr>
              <a:t>10</a:t>
            </a:r>
          </a:p>
        </p:txBody>
      </p:sp>
    </p:spTree>
  </p:cSld>
  <p:clrMapOvr>
    <a:masterClrMapping/>
  </p:clrMapOvr>
  <p:transition spd="fast">
    <p:push dir="l"/>
  </p:transition>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234371">
            <a:off x="3566086" y="-4237604"/>
            <a:ext cx="11155828" cy="18762209"/>
          </a:xfrm>
          <a:custGeom>
            <a:avLst/>
            <a:gdLst/>
            <a:ahLst/>
            <a:cxnLst/>
            <a:rect r="r" b="b" t="t" l="l"/>
            <a:pathLst>
              <a:path h="18762209" w="11155828">
                <a:moveTo>
                  <a:pt x="10275063" y="0"/>
                </a:moveTo>
                <a:lnTo>
                  <a:pt x="11155828" y="18266778"/>
                </a:lnTo>
                <a:lnTo>
                  <a:pt x="880765" y="18762208"/>
                </a:lnTo>
                <a:lnTo>
                  <a:pt x="0" y="495430"/>
                </a:lnTo>
                <a:lnTo>
                  <a:pt x="10275063" y="0"/>
                </a:lnTo>
                <a:close/>
              </a:path>
            </a:pathLst>
          </a:custGeom>
          <a:blipFill>
            <a:blip r:embed="rId2"/>
            <a:stretch>
              <a:fillRect l="-16198" t="-1284" r="-16198" b="-1284"/>
            </a:stretch>
          </a:blipFill>
        </p:spPr>
      </p:sp>
      <p:sp>
        <p:nvSpPr>
          <p:cNvPr name="AutoShape 3" id="3"/>
          <p:cNvSpPr/>
          <p:nvPr/>
        </p:nvSpPr>
        <p:spPr>
          <a:xfrm flipV="true">
            <a:off x="598759" y="1093788"/>
            <a:ext cx="16560812" cy="38099"/>
          </a:xfrm>
          <a:prstGeom prst="line">
            <a:avLst/>
          </a:prstGeom>
          <a:ln cap="flat" w="76200">
            <a:solidFill>
              <a:srgbClr val="000000"/>
            </a:solidFill>
            <a:prstDash val="solid"/>
            <a:headEnd type="none" len="sm" w="sm"/>
            <a:tailEnd type="none" len="sm" w="sm"/>
          </a:ln>
        </p:spPr>
      </p:sp>
      <p:sp>
        <p:nvSpPr>
          <p:cNvPr name="AutoShape 4" id="4"/>
          <p:cNvSpPr/>
          <p:nvPr/>
        </p:nvSpPr>
        <p:spPr>
          <a:xfrm rot="0">
            <a:off x="-407132" y="3400167"/>
            <a:ext cx="19149227" cy="6426203"/>
          </a:xfrm>
          <a:prstGeom prst="rect">
            <a:avLst/>
          </a:prstGeom>
          <a:solidFill>
            <a:srgbClr val="EDECE7"/>
          </a:solidFill>
        </p:spPr>
      </p:sp>
      <p:graphicFrame>
        <p:nvGraphicFramePr>
          <p:cNvPr name="Object 5" id="5"/>
          <p:cNvGraphicFramePr/>
          <p:nvPr/>
        </p:nvGraphicFramePr>
        <p:xfrm>
          <a:off x="942218" y="1254434"/>
          <a:ext cx="7053943" cy="8229600"/>
        </p:xfrm>
        <a:graphic>
          <a:graphicData uri="http://schemas.openxmlformats.org/presentationml/2006/ole">
            <p:oleObj imgW="8686800" imgH="9867900" r:id="rId4" progId="Excel.Sheet.12" name="Worksheet">
              <p:embed/>
              <p:pic>
                <p:nvPicPr>
                  <p:cNvPr name="" id="0"/>
                  <p:cNvPicPr/>
                  <p:nvPr/>
                </p:nvPicPr>
                <p:blipFill>
                  <a:blip r:embed="rId3"/>
                  <a:stretch>
                    <a:fillRect/>
                  </a:stretch>
                </p:blipFill>
                <p:spPr>
                  <a:xfrm>
                    <a:off x="1270000" y="1270000"/>
                    <a:ext cx="1270000" cy="1270000"/>
                  </a:xfrm>
                  <a:prstGeom prst="rect"/>
                </p:spPr>
              </p:pic>
            </p:oleObj>
          </a:graphicData>
        </a:graphic>
      </p:graphicFrame>
      <p:sp>
        <p:nvSpPr>
          <p:cNvPr name="TextBox 6" id="6"/>
          <p:cNvSpPr txBox="true"/>
          <p:nvPr/>
        </p:nvSpPr>
        <p:spPr>
          <a:xfrm rot="0">
            <a:off x="598671" y="277177"/>
            <a:ext cx="17073529" cy="778510"/>
          </a:xfrm>
          <a:prstGeom prst="rect">
            <a:avLst/>
          </a:prstGeom>
        </p:spPr>
        <p:txBody>
          <a:bodyPr anchor="t" rtlCol="false" tIns="0" lIns="0" bIns="0" rIns="0">
            <a:spAutoFit/>
          </a:bodyPr>
          <a:lstStyle/>
          <a:p>
            <a:pPr algn="l">
              <a:lnSpc>
                <a:spcPts val="6439"/>
              </a:lnSpc>
            </a:pPr>
            <a:r>
              <a:rPr lang="en-US" sz="4599" b="true">
                <a:solidFill>
                  <a:srgbClr val="000000"/>
                </a:solidFill>
                <a:latin typeface="Noto Sans Bold"/>
                <a:ea typeface="Noto Sans Bold"/>
                <a:cs typeface="Noto Sans Bold"/>
                <a:sym typeface="Noto Sans Bold"/>
              </a:rPr>
              <a:t>KHÓA CHÍNH , KHÓA NGOẠI VÀ CÁC RÀNG BUỘC ĐỮ LIỆU</a:t>
            </a:r>
          </a:p>
        </p:txBody>
      </p:sp>
      <p:sp>
        <p:nvSpPr>
          <p:cNvPr name="Freeform 7" id="7"/>
          <p:cNvSpPr/>
          <p:nvPr/>
        </p:nvSpPr>
        <p:spPr>
          <a:xfrm flipH="false" flipV="false" rot="3215950">
            <a:off x="-495956" y="-920638"/>
            <a:ext cx="4456085" cy="4318351"/>
          </a:xfrm>
          <a:custGeom>
            <a:avLst/>
            <a:gdLst/>
            <a:ahLst/>
            <a:cxnLst/>
            <a:rect r="r" b="b" t="t" l="l"/>
            <a:pathLst>
              <a:path h="4318351" w="4456085">
                <a:moveTo>
                  <a:pt x="0" y="0"/>
                </a:moveTo>
                <a:lnTo>
                  <a:pt x="4456085" y="0"/>
                </a:lnTo>
                <a:lnTo>
                  <a:pt x="4456085" y="4318352"/>
                </a:lnTo>
                <a:lnTo>
                  <a:pt x="0" y="431835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903222">
            <a:off x="14874904" y="9112414"/>
            <a:ext cx="2239957" cy="707216"/>
          </a:xfrm>
          <a:custGeom>
            <a:avLst/>
            <a:gdLst/>
            <a:ahLst/>
            <a:cxnLst/>
            <a:rect r="r" b="b" t="t" l="l"/>
            <a:pathLst>
              <a:path h="707216" w="2239957">
                <a:moveTo>
                  <a:pt x="0" y="0"/>
                </a:moveTo>
                <a:lnTo>
                  <a:pt x="2239957" y="0"/>
                </a:lnTo>
                <a:lnTo>
                  <a:pt x="2239957" y="707217"/>
                </a:lnTo>
                <a:lnTo>
                  <a:pt x="0" y="707217"/>
                </a:lnTo>
                <a:lnTo>
                  <a:pt x="0" y="0"/>
                </a:lnTo>
                <a:close/>
              </a:path>
            </a:pathLst>
          </a:custGeom>
          <a:blipFill>
            <a:blip r:embed="rId7"/>
            <a:stretch>
              <a:fillRect l="0" t="0" r="0" b="0"/>
            </a:stretch>
          </a:blipFill>
        </p:spPr>
      </p:sp>
      <p:sp>
        <p:nvSpPr>
          <p:cNvPr name="TextBox 9" id="9"/>
          <p:cNvSpPr txBox="true"/>
          <p:nvPr/>
        </p:nvSpPr>
        <p:spPr>
          <a:xfrm rot="0">
            <a:off x="17430294" y="9182100"/>
            <a:ext cx="365760" cy="573406"/>
          </a:xfrm>
          <a:prstGeom prst="rect">
            <a:avLst/>
          </a:prstGeom>
        </p:spPr>
        <p:txBody>
          <a:bodyPr anchor="t" rtlCol="false" tIns="0" lIns="0" bIns="0" rIns="0">
            <a:spAutoFit/>
          </a:bodyPr>
          <a:lstStyle/>
          <a:p>
            <a:pPr algn="ctr">
              <a:lnSpc>
                <a:spcPts val="4619"/>
              </a:lnSpc>
              <a:spcBef>
                <a:spcPct val="0"/>
              </a:spcBef>
            </a:pPr>
            <a:r>
              <a:rPr lang="en-US" sz="3299">
                <a:solidFill>
                  <a:srgbClr val="5B4F47"/>
                </a:solidFill>
                <a:latin typeface="Open Sauce"/>
                <a:ea typeface="Open Sauce"/>
                <a:cs typeface="Open Sauce"/>
                <a:sym typeface="Open Sauce"/>
              </a:rPr>
              <a:t>11</a:t>
            </a:r>
          </a:p>
        </p:txBody>
      </p:sp>
    </p:spTree>
  </p:cSld>
  <p:clrMapOvr>
    <a:masterClrMapping/>
  </p:clrMapOvr>
  <p:transition spd="fast">
    <p:push dir="l"/>
  </p:transition>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234371">
            <a:off x="3566086" y="-4237604"/>
            <a:ext cx="11155828" cy="18762209"/>
          </a:xfrm>
          <a:custGeom>
            <a:avLst/>
            <a:gdLst/>
            <a:ahLst/>
            <a:cxnLst/>
            <a:rect r="r" b="b" t="t" l="l"/>
            <a:pathLst>
              <a:path h="18762209" w="11155828">
                <a:moveTo>
                  <a:pt x="10275063" y="0"/>
                </a:moveTo>
                <a:lnTo>
                  <a:pt x="11155828" y="18266778"/>
                </a:lnTo>
                <a:lnTo>
                  <a:pt x="880765" y="18762208"/>
                </a:lnTo>
                <a:lnTo>
                  <a:pt x="0" y="495430"/>
                </a:lnTo>
                <a:lnTo>
                  <a:pt x="10275063" y="0"/>
                </a:lnTo>
                <a:close/>
              </a:path>
            </a:pathLst>
          </a:custGeom>
          <a:blipFill>
            <a:blip r:embed="rId2"/>
            <a:stretch>
              <a:fillRect l="-16198" t="-1284" r="-16198" b="-1284"/>
            </a:stretch>
          </a:blipFill>
        </p:spPr>
      </p:sp>
      <p:sp>
        <p:nvSpPr>
          <p:cNvPr name="Freeform 3" id="3"/>
          <p:cNvSpPr/>
          <p:nvPr/>
        </p:nvSpPr>
        <p:spPr>
          <a:xfrm flipH="false" flipV="false" rot="3215950">
            <a:off x="-495956" y="-920638"/>
            <a:ext cx="4456085" cy="4318351"/>
          </a:xfrm>
          <a:custGeom>
            <a:avLst/>
            <a:gdLst/>
            <a:ahLst/>
            <a:cxnLst/>
            <a:rect r="r" b="b" t="t" l="l"/>
            <a:pathLst>
              <a:path h="4318351" w="4456085">
                <a:moveTo>
                  <a:pt x="0" y="0"/>
                </a:moveTo>
                <a:lnTo>
                  <a:pt x="4456085" y="0"/>
                </a:lnTo>
                <a:lnTo>
                  <a:pt x="4456085" y="4318352"/>
                </a:lnTo>
                <a:lnTo>
                  <a:pt x="0" y="431835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4" id="4"/>
          <p:cNvSpPr/>
          <p:nvPr/>
        </p:nvSpPr>
        <p:spPr>
          <a:xfrm rot="0">
            <a:off x="-407132" y="3400167"/>
            <a:ext cx="19149227" cy="6426203"/>
          </a:xfrm>
          <a:prstGeom prst="rect">
            <a:avLst/>
          </a:prstGeom>
          <a:solidFill>
            <a:srgbClr val="EDECE7"/>
          </a:solidFill>
        </p:spPr>
      </p:sp>
      <p:sp>
        <p:nvSpPr>
          <p:cNvPr name="Freeform 5" id="5"/>
          <p:cNvSpPr/>
          <p:nvPr/>
        </p:nvSpPr>
        <p:spPr>
          <a:xfrm flipH="false" flipV="false" rot="903222">
            <a:off x="14874904" y="9112414"/>
            <a:ext cx="2239957" cy="707216"/>
          </a:xfrm>
          <a:custGeom>
            <a:avLst/>
            <a:gdLst/>
            <a:ahLst/>
            <a:cxnLst/>
            <a:rect r="r" b="b" t="t" l="l"/>
            <a:pathLst>
              <a:path h="707216" w="2239957">
                <a:moveTo>
                  <a:pt x="0" y="0"/>
                </a:moveTo>
                <a:lnTo>
                  <a:pt x="2239957" y="0"/>
                </a:lnTo>
                <a:lnTo>
                  <a:pt x="2239957" y="707217"/>
                </a:lnTo>
                <a:lnTo>
                  <a:pt x="0" y="707217"/>
                </a:lnTo>
                <a:lnTo>
                  <a:pt x="0" y="0"/>
                </a:lnTo>
                <a:close/>
              </a:path>
            </a:pathLst>
          </a:custGeom>
          <a:blipFill>
            <a:blip r:embed="rId5"/>
            <a:stretch>
              <a:fillRect l="0" t="0" r="0" b="0"/>
            </a:stretch>
          </a:blipFill>
        </p:spPr>
      </p:sp>
      <p:sp>
        <p:nvSpPr>
          <p:cNvPr name="AutoShape 6" id="6"/>
          <p:cNvSpPr/>
          <p:nvPr/>
        </p:nvSpPr>
        <p:spPr>
          <a:xfrm flipV="true">
            <a:off x="698400" y="1726797"/>
            <a:ext cx="16560812" cy="38099"/>
          </a:xfrm>
          <a:prstGeom prst="line">
            <a:avLst/>
          </a:prstGeom>
          <a:ln cap="flat" w="76200">
            <a:solidFill>
              <a:srgbClr val="000000"/>
            </a:solidFill>
            <a:prstDash val="solid"/>
            <a:headEnd type="none" len="sm" w="sm"/>
            <a:tailEnd type="none" len="sm" w="sm"/>
          </a:ln>
        </p:spPr>
      </p:sp>
      <p:sp>
        <p:nvSpPr>
          <p:cNvPr name="TextBox 7" id="7"/>
          <p:cNvSpPr txBox="true"/>
          <p:nvPr/>
        </p:nvSpPr>
        <p:spPr>
          <a:xfrm rot="0">
            <a:off x="598671" y="239077"/>
            <a:ext cx="14864558" cy="1144270"/>
          </a:xfrm>
          <a:prstGeom prst="rect">
            <a:avLst/>
          </a:prstGeom>
        </p:spPr>
        <p:txBody>
          <a:bodyPr anchor="t" rtlCol="false" tIns="0" lIns="0" bIns="0" rIns="0">
            <a:spAutoFit/>
          </a:bodyPr>
          <a:lstStyle/>
          <a:p>
            <a:pPr algn="l">
              <a:lnSpc>
                <a:spcPts val="9379"/>
              </a:lnSpc>
            </a:pPr>
            <a:r>
              <a:rPr lang="en-US" sz="6699" b="true">
                <a:solidFill>
                  <a:srgbClr val="000000"/>
                </a:solidFill>
                <a:latin typeface="Noto Sans Bold"/>
                <a:ea typeface="Noto Sans Bold"/>
                <a:cs typeface="Noto Sans Bold"/>
                <a:sym typeface="Noto Sans Bold"/>
              </a:rPr>
              <a:t>Áp dụng Chuẩn hóa CSDL</a:t>
            </a:r>
          </a:p>
        </p:txBody>
      </p:sp>
      <p:grpSp>
        <p:nvGrpSpPr>
          <p:cNvPr name="Group 8" id="8"/>
          <p:cNvGrpSpPr/>
          <p:nvPr/>
        </p:nvGrpSpPr>
        <p:grpSpPr>
          <a:xfrm rot="0">
            <a:off x="1028700" y="2550408"/>
            <a:ext cx="5026555" cy="7072910"/>
            <a:chOff x="0" y="0"/>
            <a:chExt cx="4489857" cy="6317718"/>
          </a:xfrm>
        </p:grpSpPr>
        <p:sp>
          <p:nvSpPr>
            <p:cNvPr name="Freeform 9" id="9"/>
            <p:cNvSpPr/>
            <p:nvPr/>
          </p:nvSpPr>
          <p:spPr>
            <a:xfrm flipH="false" flipV="false" rot="0">
              <a:off x="0" y="0"/>
              <a:ext cx="4489857" cy="6317718"/>
            </a:xfrm>
            <a:custGeom>
              <a:avLst/>
              <a:gdLst/>
              <a:ahLst/>
              <a:cxnLst/>
              <a:rect r="r" b="b" t="t" l="l"/>
              <a:pathLst>
                <a:path h="6317718" w="4489857">
                  <a:moveTo>
                    <a:pt x="22991" y="0"/>
                  </a:moveTo>
                  <a:lnTo>
                    <a:pt x="4466866" y="0"/>
                  </a:lnTo>
                  <a:cubicBezTo>
                    <a:pt x="4479564" y="0"/>
                    <a:pt x="4489857" y="10293"/>
                    <a:pt x="4489857" y="22991"/>
                  </a:cubicBezTo>
                  <a:lnTo>
                    <a:pt x="4489857" y="6294727"/>
                  </a:lnTo>
                  <a:cubicBezTo>
                    <a:pt x="4489857" y="6307425"/>
                    <a:pt x="4479564" y="6317718"/>
                    <a:pt x="4466866" y="6317718"/>
                  </a:cubicBezTo>
                  <a:lnTo>
                    <a:pt x="22991" y="6317718"/>
                  </a:lnTo>
                  <a:cubicBezTo>
                    <a:pt x="10293" y="6317718"/>
                    <a:pt x="0" y="6307425"/>
                    <a:pt x="0" y="6294727"/>
                  </a:cubicBezTo>
                  <a:lnTo>
                    <a:pt x="0" y="22991"/>
                  </a:lnTo>
                  <a:cubicBezTo>
                    <a:pt x="0" y="10293"/>
                    <a:pt x="10293" y="0"/>
                    <a:pt x="22991" y="0"/>
                  </a:cubicBezTo>
                  <a:close/>
                </a:path>
              </a:pathLst>
            </a:custGeom>
            <a:solidFill>
              <a:srgbClr val="FFFFFF">
                <a:alpha val="49804"/>
              </a:srgbClr>
            </a:solidFill>
            <a:ln w="28575" cap="sq">
              <a:solidFill>
                <a:srgbClr val="000000">
                  <a:alpha val="49804"/>
                </a:srgbClr>
              </a:solidFill>
              <a:prstDash val="solid"/>
              <a:miter/>
            </a:ln>
          </p:spPr>
        </p:sp>
        <p:sp>
          <p:nvSpPr>
            <p:cNvPr name="TextBox 10" id="10"/>
            <p:cNvSpPr txBox="true"/>
            <p:nvPr/>
          </p:nvSpPr>
          <p:spPr>
            <a:xfrm>
              <a:off x="0" y="-47625"/>
              <a:ext cx="4489857" cy="6365343"/>
            </a:xfrm>
            <a:prstGeom prst="rect">
              <a:avLst/>
            </a:prstGeom>
          </p:spPr>
          <p:txBody>
            <a:bodyPr anchor="ctr" rtlCol="false" tIns="50800" lIns="50800" bIns="50800" rIns="50800"/>
            <a:lstStyle/>
            <a:p>
              <a:pPr algn="r">
                <a:lnSpc>
                  <a:spcPts val="3359"/>
                </a:lnSpc>
              </a:pPr>
            </a:p>
          </p:txBody>
        </p:sp>
      </p:grpSp>
      <p:grpSp>
        <p:nvGrpSpPr>
          <p:cNvPr name="Group 11" id="11"/>
          <p:cNvGrpSpPr/>
          <p:nvPr/>
        </p:nvGrpSpPr>
        <p:grpSpPr>
          <a:xfrm rot="0">
            <a:off x="6493024" y="2550408"/>
            <a:ext cx="5026555" cy="7072910"/>
            <a:chOff x="0" y="0"/>
            <a:chExt cx="4489857" cy="6317718"/>
          </a:xfrm>
        </p:grpSpPr>
        <p:sp>
          <p:nvSpPr>
            <p:cNvPr name="Freeform 12" id="12"/>
            <p:cNvSpPr/>
            <p:nvPr/>
          </p:nvSpPr>
          <p:spPr>
            <a:xfrm flipH="false" flipV="false" rot="0">
              <a:off x="0" y="0"/>
              <a:ext cx="4489857" cy="6317718"/>
            </a:xfrm>
            <a:custGeom>
              <a:avLst/>
              <a:gdLst/>
              <a:ahLst/>
              <a:cxnLst/>
              <a:rect r="r" b="b" t="t" l="l"/>
              <a:pathLst>
                <a:path h="6317718" w="4489857">
                  <a:moveTo>
                    <a:pt x="22991" y="0"/>
                  </a:moveTo>
                  <a:lnTo>
                    <a:pt x="4466866" y="0"/>
                  </a:lnTo>
                  <a:cubicBezTo>
                    <a:pt x="4479564" y="0"/>
                    <a:pt x="4489857" y="10293"/>
                    <a:pt x="4489857" y="22991"/>
                  </a:cubicBezTo>
                  <a:lnTo>
                    <a:pt x="4489857" y="6294727"/>
                  </a:lnTo>
                  <a:cubicBezTo>
                    <a:pt x="4489857" y="6307425"/>
                    <a:pt x="4479564" y="6317718"/>
                    <a:pt x="4466866" y="6317718"/>
                  </a:cubicBezTo>
                  <a:lnTo>
                    <a:pt x="22991" y="6317718"/>
                  </a:lnTo>
                  <a:cubicBezTo>
                    <a:pt x="10293" y="6317718"/>
                    <a:pt x="0" y="6307425"/>
                    <a:pt x="0" y="6294727"/>
                  </a:cubicBezTo>
                  <a:lnTo>
                    <a:pt x="0" y="22991"/>
                  </a:lnTo>
                  <a:cubicBezTo>
                    <a:pt x="0" y="10293"/>
                    <a:pt x="10293" y="0"/>
                    <a:pt x="22991" y="0"/>
                  </a:cubicBezTo>
                  <a:close/>
                </a:path>
              </a:pathLst>
            </a:custGeom>
            <a:solidFill>
              <a:srgbClr val="FFFFFF">
                <a:alpha val="49804"/>
              </a:srgbClr>
            </a:solidFill>
            <a:ln w="28575" cap="sq">
              <a:solidFill>
                <a:srgbClr val="000000">
                  <a:alpha val="49804"/>
                </a:srgbClr>
              </a:solidFill>
              <a:prstDash val="solid"/>
              <a:miter/>
            </a:ln>
          </p:spPr>
        </p:sp>
        <p:sp>
          <p:nvSpPr>
            <p:cNvPr name="TextBox 13" id="13"/>
            <p:cNvSpPr txBox="true"/>
            <p:nvPr/>
          </p:nvSpPr>
          <p:spPr>
            <a:xfrm>
              <a:off x="0" y="-47625"/>
              <a:ext cx="4489857" cy="6365343"/>
            </a:xfrm>
            <a:prstGeom prst="rect">
              <a:avLst/>
            </a:prstGeom>
          </p:spPr>
          <p:txBody>
            <a:bodyPr anchor="ctr" rtlCol="false" tIns="50800" lIns="50800" bIns="50800" rIns="50800"/>
            <a:lstStyle/>
            <a:p>
              <a:pPr algn="ctr">
                <a:lnSpc>
                  <a:spcPts val="3359"/>
                </a:lnSpc>
              </a:pPr>
            </a:p>
          </p:txBody>
        </p:sp>
      </p:grpSp>
      <p:grpSp>
        <p:nvGrpSpPr>
          <p:cNvPr name="Group 14" id="14"/>
          <p:cNvGrpSpPr/>
          <p:nvPr/>
        </p:nvGrpSpPr>
        <p:grpSpPr>
          <a:xfrm rot="0">
            <a:off x="11957348" y="2550408"/>
            <a:ext cx="5026555" cy="7072910"/>
            <a:chOff x="0" y="0"/>
            <a:chExt cx="4489857" cy="6317718"/>
          </a:xfrm>
        </p:grpSpPr>
        <p:sp>
          <p:nvSpPr>
            <p:cNvPr name="Freeform 15" id="15"/>
            <p:cNvSpPr/>
            <p:nvPr/>
          </p:nvSpPr>
          <p:spPr>
            <a:xfrm flipH="false" flipV="false" rot="0">
              <a:off x="0" y="0"/>
              <a:ext cx="4489857" cy="6317718"/>
            </a:xfrm>
            <a:custGeom>
              <a:avLst/>
              <a:gdLst/>
              <a:ahLst/>
              <a:cxnLst/>
              <a:rect r="r" b="b" t="t" l="l"/>
              <a:pathLst>
                <a:path h="6317718" w="4489857">
                  <a:moveTo>
                    <a:pt x="22991" y="0"/>
                  </a:moveTo>
                  <a:lnTo>
                    <a:pt x="4466866" y="0"/>
                  </a:lnTo>
                  <a:cubicBezTo>
                    <a:pt x="4479564" y="0"/>
                    <a:pt x="4489857" y="10293"/>
                    <a:pt x="4489857" y="22991"/>
                  </a:cubicBezTo>
                  <a:lnTo>
                    <a:pt x="4489857" y="6294727"/>
                  </a:lnTo>
                  <a:cubicBezTo>
                    <a:pt x="4489857" y="6307425"/>
                    <a:pt x="4479564" y="6317718"/>
                    <a:pt x="4466866" y="6317718"/>
                  </a:cubicBezTo>
                  <a:lnTo>
                    <a:pt x="22991" y="6317718"/>
                  </a:lnTo>
                  <a:cubicBezTo>
                    <a:pt x="10293" y="6317718"/>
                    <a:pt x="0" y="6307425"/>
                    <a:pt x="0" y="6294727"/>
                  </a:cubicBezTo>
                  <a:lnTo>
                    <a:pt x="0" y="22991"/>
                  </a:lnTo>
                  <a:cubicBezTo>
                    <a:pt x="0" y="10293"/>
                    <a:pt x="10293" y="0"/>
                    <a:pt x="22991" y="0"/>
                  </a:cubicBezTo>
                  <a:close/>
                </a:path>
              </a:pathLst>
            </a:custGeom>
            <a:solidFill>
              <a:srgbClr val="FFFFFF">
                <a:alpha val="49804"/>
              </a:srgbClr>
            </a:solidFill>
            <a:ln w="28575" cap="sq">
              <a:solidFill>
                <a:srgbClr val="000000">
                  <a:alpha val="49804"/>
                </a:srgbClr>
              </a:solidFill>
              <a:prstDash val="solid"/>
              <a:miter/>
            </a:ln>
          </p:spPr>
        </p:sp>
        <p:sp>
          <p:nvSpPr>
            <p:cNvPr name="TextBox 16" id="16"/>
            <p:cNvSpPr txBox="true"/>
            <p:nvPr/>
          </p:nvSpPr>
          <p:spPr>
            <a:xfrm>
              <a:off x="0" y="-47625"/>
              <a:ext cx="4489857" cy="6365343"/>
            </a:xfrm>
            <a:prstGeom prst="rect">
              <a:avLst/>
            </a:prstGeom>
          </p:spPr>
          <p:txBody>
            <a:bodyPr anchor="ctr" rtlCol="false" tIns="50800" lIns="50800" bIns="50800" rIns="50800"/>
            <a:lstStyle/>
            <a:p>
              <a:pPr algn="ctr">
                <a:lnSpc>
                  <a:spcPts val="3359"/>
                </a:lnSpc>
              </a:pPr>
              <a:r>
                <a:rPr lang="en-US" sz="2400" spc="240">
                  <a:solidFill>
                    <a:srgbClr val="FFFFFF">
                      <a:alpha val="49804"/>
                    </a:srgbClr>
                  </a:solidFill>
                  <a:latin typeface="Open Sauce"/>
                  <a:ea typeface="Open Sauce"/>
                  <a:cs typeface="Open Sauce"/>
                  <a:sym typeface="Open Sauce"/>
                </a:rPr>
                <a:t>TRA CỨU THÔNG TIN SÁCH.</a:t>
              </a:r>
            </a:p>
            <a:p>
              <a:pPr algn="ctr">
                <a:lnSpc>
                  <a:spcPts val="3359"/>
                </a:lnSpc>
              </a:pPr>
              <a:r>
                <a:rPr lang="en-US" sz="2400" spc="240">
                  <a:solidFill>
                    <a:srgbClr val="FFFFFF">
                      <a:alpha val="49804"/>
                    </a:srgbClr>
                  </a:solidFill>
                  <a:latin typeface="Open Sauce"/>
                  <a:ea typeface="Open Sauce"/>
                  <a:cs typeface="Open Sauce"/>
                  <a:sym typeface="Open Sauce"/>
                </a:rPr>
                <a:t>TRA CỨU THÔNG TIN SÁCH.</a:t>
              </a:r>
            </a:p>
            <a:p>
              <a:pPr algn="ctr">
                <a:lnSpc>
                  <a:spcPts val="3359"/>
                </a:lnSpc>
              </a:pPr>
            </a:p>
          </p:txBody>
        </p:sp>
      </p:grpSp>
      <p:sp>
        <p:nvSpPr>
          <p:cNvPr name="TextBox 17" id="17"/>
          <p:cNvSpPr txBox="true"/>
          <p:nvPr/>
        </p:nvSpPr>
        <p:spPr>
          <a:xfrm rot="0">
            <a:off x="2871128" y="2772666"/>
            <a:ext cx="883890" cy="613410"/>
          </a:xfrm>
          <a:prstGeom prst="rect">
            <a:avLst/>
          </a:prstGeom>
        </p:spPr>
        <p:txBody>
          <a:bodyPr anchor="t" rtlCol="false" tIns="0" lIns="0" bIns="0" rIns="0">
            <a:spAutoFit/>
          </a:bodyPr>
          <a:lstStyle/>
          <a:p>
            <a:pPr algn="ctr">
              <a:lnSpc>
                <a:spcPts val="5039"/>
              </a:lnSpc>
              <a:spcBef>
                <a:spcPct val="0"/>
              </a:spcBef>
            </a:pPr>
            <a:r>
              <a:rPr lang="en-US" b="true" sz="3599">
                <a:solidFill>
                  <a:srgbClr val="000000"/>
                </a:solidFill>
                <a:latin typeface="Noto Sans Bold"/>
                <a:ea typeface="Noto Sans Bold"/>
                <a:cs typeface="Noto Sans Bold"/>
                <a:sym typeface="Noto Sans Bold"/>
              </a:rPr>
              <a:t>1NF</a:t>
            </a:r>
          </a:p>
        </p:txBody>
      </p:sp>
      <p:sp>
        <p:nvSpPr>
          <p:cNvPr name="TextBox 18" id="18"/>
          <p:cNvSpPr txBox="true"/>
          <p:nvPr/>
        </p:nvSpPr>
        <p:spPr>
          <a:xfrm rot="0">
            <a:off x="8564356" y="2772666"/>
            <a:ext cx="883890" cy="613410"/>
          </a:xfrm>
          <a:prstGeom prst="rect">
            <a:avLst/>
          </a:prstGeom>
        </p:spPr>
        <p:txBody>
          <a:bodyPr anchor="t" rtlCol="false" tIns="0" lIns="0" bIns="0" rIns="0">
            <a:spAutoFit/>
          </a:bodyPr>
          <a:lstStyle/>
          <a:p>
            <a:pPr algn="ctr">
              <a:lnSpc>
                <a:spcPts val="5039"/>
              </a:lnSpc>
              <a:spcBef>
                <a:spcPct val="0"/>
              </a:spcBef>
            </a:pPr>
            <a:r>
              <a:rPr lang="en-US" b="true" sz="3599">
                <a:solidFill>
                  <a:srgbClr val="000000"/>
                </a:solidFill>
                <a:latin typeface="Noto Sans Bold"/>
                <a:ea typeface="Noto Sans Bold"/>
                <a:cs typeface="Noto Sans Bold"/>
                <a:sym typeface="Noto Sans Bold"/>
              </a:rPr>
              <a:t>2NF</a:t>
            </a:r>
          </a:p>
        </p:txBody>
      </p:sp>
      <p:sp>
        <p:nvSpPr>
          <p:cNvPr name="TextBox 19" id="19"/>
          <p:cNvSpPr txBox="true"/>
          <p:nvPr/>
        </p:nvSpPr>
        <p:spPr>
          <a:xfrm rot="0">
            <a:off x="14028680" y="2772666"/>
            <a:ext cx="883890" cy="613410"/>
          </a:xfrm>
          <a:prstGeom prst="rect">
            <a:avLst/>
          </a:prstGeom>
        </p:spPr>
        <p:txBody>
          <a:bodyPr anchor="t" rtlCol="false" tIns="0" lIns="0" bIns="0" rIns="0">
            <a:spAutoFit/>
          </a:bodyPr>
          <a:lstStyle/>
          <a:p>
            <a:pPr algn="ctr">
              <a:lnSpc>
                <a:spcPts val="5039"/>
              </a:lnSpc>
              <a:spcBef>
                <a:spcPct val="0"/>
              </a:spcBef>
            </a:pPr>
            <a:r>
              <a:rPr lang="en-US" b="true" sz="3599">
                <a:solidFill>
                  <a:srgbClr val="000000"/>
                </a:solidFill>
                <a:latin typeface="Noto Sans Bold"/>
                <a:ea typeface="Noto Sans Bold"/>
                <a:cs typeface="Noto Sans Bold"/>
                <a:sym typeface="Noto Sans Bold"/>
              </a:rPr>
              <a:t>3NF</a:t>
            </a:r>
          </a:p>
        </p:txBody>
      </p:sp>
      <p:sp>
        <p:nvSpPr>
          <p:cNvPr name="TextBox 20" id="20"/>
          <p:cNvSpPr txBox="true"/>
          <p:nvPr/>
        </p:nvSpPr>
        <p:spPr>
          <a:xfrm rot="0">
            <a:off x="1166490" y="3633726"/>
            <a:ext cx="2902595" cy="521335"/>
          </a:xfrm>
          <a:prstGeom prst="rect">
            <a:avLst/>
          </a:prstGeom>
        </p:spPr>
        <p:txBody>
          <a:bodyPr anchor="t" rtlCol="false" tIns="0" lIns="0" bIns="0" rIns="0">
            <a:spAutoFit/>
          </a:bodyPr>
          <a:lstStyle/>
          <a:p>
            <a:pPr algn="ctr">
              <a:lnSpc>
                <a:spcPts val="4340"/>
              </a:lnSpc>
              <a:spcBef>
                <a:spcPct val="0"/>
              </a:spcBef>
            </a:pPr>
            <a:r>
              <a:rPr lang="en-US" b="true" sz="3100">
                <a:solidFill>
                  <a:srgbClr val="000000"/>
                </a:solidFill>
                <a:latin typeface="Noto Sans Bold"/>
                <a:ea typeface="Noto Sans Bold"/>
                <a:cs typeface="Noto Sans Bold"/>
                <a:sym typeface="Noto Sans Bold"/>
              </a:rPr>
              <a:t>Nguyên tố hóa</a:t>
            </a:r>
          </a:p>
        </p:txBody>
      </p:sp>
      <p:sp>
        <p:nvSpPr>
          <p:cNvPr name="TextBox 21" id="21"/>
          <p:cNvSpPr txBox="true"/>
          <p:nvPr/>
        </p:nvSpPr>
        <p:spPr>
          <a:xfrm rot="0">
            <a:off x="1942072" y="4402711"/>
            <a:ext cx="3625894" cy="1607185"/>
          </a:xfrm>
          <a:prstGeom prst="rect">
            <a:avLst/>
          </a:prstGeom>
        </p:spPr>
        <p:txBody>
          <a:bodyPr anchor="t" rtlCol="false" tIns="0" lIns="0" bIns="0" rIns="0">
            <a:spAutoFit/>
          </a:bodyPr>
          <a:lstStyle/>
          <a:p>
            <a:pPr algn="l" marL="669291" indent="-334646" lvl="1">
              <a:lnSpc>
                <a:spcPts val="4340"/>
              </a:lnSpc>
              <a:buFont typeface="Arial"/>
              <a:buChar char="•"/>
            </a:pPr>
            <a:r>
              <a:rPr lang="en-US" sz="3100">
                <a:solidFill>
                  <a:srgbClr val="000000"/>
                </a:solidFill>
                <a:latin typeface="Noto Sans"/>
                <a:ea typeface="Noto Sans"/>
                <a:cs typeface="Noto Sans"/>
                <a:sym typeface="Noto Sans"/>
              </a:rPr>
              <a:t>Mọi ô dữ liệu đều chứa giá trị đơn (Atomic).</a:t>
            </a:r>
          </a:p>
        </p:txBody>
      </p:sp>
      <p:sp>
        <p:nvSpPr>
          <p:cNvPr name="TextBox 22" id="22"/>
          <p:cNvSpPr txBox="true"/>
          <p:nvPr/>
        </p:nvSpPr>
        <p:spPr>
          <a:xfrm rot="0">
            <a:off x="1942072" y="6767387"/>
            <a:ext cx="3625894" cy="1607185"/>
          </a:xfrm>
          <a:prstGeom prst="rect">
            <a:avLst/>
          </a:prstGeom>
        </p:spPr>
        <p:txBody>
          <a:bodyPr anchor="t" rtlCol="false" tIns="0" lIns="0" bIns="0" rIns="0">
            <a:spAutoFit/>
          </a:bodyPr>
          <a:lstStyle/>
          <a:p>
            <a:pPr algn="l" marL="669291" indent="-334646" lvl="1">
              <a:lnSpc>
                <a:spcPts val="4340"/>
              </a:lnSpc>
              <a:buFont typeface="Arial"/>
              <a:buChar char="•"/>
            </a:pPr>
            <a:r>
              <a:rPr lang="en-US" sz="3100">
                <a:solidFill>
                  <a:srgbClr val="000000"/>
                </a:solidFill>
                <a:latin typeface="Noto Sans"/>
                <a:ea typeface="Noto Sans"/>
                <a:cs typeface="Noto Sans"/>
                <a:sym typeface="Noto Sans"/>
              </a:rPr>
              <a:t>Mỗi bảng đều có Khóa chính (Primary Key).</a:t>
            </a:r>
          </a:p>
        </p:txBody>
      </p:sp>
      <p:sp>
        <p:nvSpPr>
          <p:cNvPr name="TextBox 23" id="23"/>
          <p:cNvSpPr txBox="true"/>
          <p:nvPr/>
        </p:nvSpPr>
        <p:spPr>
          <a:xfrm rot="0">
            <a:off x="6794939" y="3633726"/>
            <a:ext cx="4422725" cy="521335"/>
          </a:xfrm>
          <a:prstGeom prst="rect">
            <a:avLst/>
          </a:prstGeom>
        </p:spPr>
        <p:txBody>
          <a:bodyPr anchor="t" rtlCol="false" tIns="0" lIns="0" bIns="0" rIns="0">
            <a:spAutoFit/>
          </a:bodyPr>
          <a:lstStyle/>
          <a:p>
            <a:pPr algn="ctr">
              <a:lnSpc>
                <a:spcPts val="4340"/>
              </a:lnSpc>
              <a:spcBef>
                <a:spcPct val="0"/>
              </a:spcBef>
            </a:pPr>
            <a:r>
              <a:rPr lang="en-US" b="true" sz="3100">
                <a:solidFill>
                  <a:srgbClr val="000000"/>
                </a:solidFill>
                <a:latin typeface="Noto Sans Bold"/>
                <a:ea typeface="Noto Sans Bold"/>
                <a:cs typeface="Noto Sans Bold"/>
                <a:sym typeface="Noto Sans Bold"/>
              </a:rPr>
              <a:t>Phụ</a:t>
            </a:r>
            <a:r>
              <a:rPr lang="en-US" b="true" sz="3100">
                <a:solidFill>
                  <a:srgbClr val="000000"/>
                </a:solidFill>
                <a:latin typeface="Noto Sans Bold"/>
                <a:ea typeface="Noto Sans Bold"/>
                <a:cs typeface="Noto Sans Bold"/>
                <a:sym typeface="Noto Sans Bold"/>
              </a:rPr>
              <a:t> thuộc hàm đầy đủ</a:t>
            </a:r>
          </a:p>
        </p:txBody>
      </p:sp>
      <p:sp>
        <p:nvSpPr>
          <p:cNvPr name="TextBox 24" id="24"/>
          <p:cNvSpPr txBox="true"/>
          <p:nvPr/>
        </p:nvSpPr>
        <p:spPr>
          <a:xfrm rot="0">
            <a:off x="7082172" y="4131502"/>
            <a:ext cx="4135492" cy="2693035"/>
          </a:xfrm>
          <a:prstGeom prst="rect">
            <a:avLst/>
          </a:prstGeom>
        </p:spPr>
        <p:txBody>
          <a:bodyPr anchor="t" rtlCol="false" tIns="0" lIns="0" bIns="0" rIns="0">
            <a:spAutoFit/>
          </a:bodyPr>
          <a:lstStyle/>
          <a:p>
            <a:pPr algn="l" marL="669291" indent="-334646" lvl="1">
              <a:lnSpc>
                <a:spcPts val="4340"/>
              </a:lnSpc>
              <a:buFont typeface="Arial"/>
              <a:buChar char="•"/>
            </a:pPr>
            <a:r>
              <a:rPr lang="en-US" sz="3100">
                <a:solidFill>
                  <a:srgbClr val="000000"/>
                </a:solidFill>
                <a:latin typeface="Noto Sans"/>
                <a:ea typeface="Noto Sans"/>
                <a:cs typeface="Noto Sans"/>
                <a:sym typeface="Noto Sans"/>
              </a:rPr>
              <a:t>Các</a:t>
            </a:r>
            <a:r>
              <a:rPr lang="en-US" sz="3100">
                <a:solidFill>
                  <a:srgbClr val="000000"/>
                </a:solidFill>
                <a:latin typeface="Noto Sans"/>
                <a:ea typeface="Noto Sans"/>
                <a:cs typeface="Noto Sans"/>
                <a:sym typeface="Noto Sans"/>
              </a:rPr>
              <a:t> bảng chi tiết (ChiTietHoaDo, ChiTietPhieuNhap) có khóa chính phức hợp.</a:t>
            </a:r>
          </a:p>
        </p:txBody>
      </p:sp>
      <p:sp>
        <p:nvSpPr>
          <p:cNvPr name="TextBox 25" id="25"/>
          <p:cNvSpPr txBox="true"/>
          <p:nvPr/>
        </p:nvSpPr>
        <p:spPr>
          <a:xfrm rot="0">
            <a:off x="7082172" y="6930282"/>
            <a:ext cx="4437407" cy="2693035"/>
          </a:xfrm>
          <a:prstGeom prst="rect">
            <a:avLst/>
          </a:prstGeom>
        </p:spPr>
        <p:txBody>
          <a:bodyPr anchor="t" rtlCol="false" tIns="0" lIns="0" bIns="0" rIns="0">
            <a:spAutoFit/>
          </a:bodyPr>
          <a:lstStyle/>
          <a:p>
            <a:pPr algn="l" marL="669291" indent="-334646" lvl="1">
              <a:lnSpc>
                <a:spcPts val="4340"/>
              </a:lnSpc>
              <a:buFont typeface="Arial"/>
              <a:buChar char="•"/>
            </a:pPr>
            <a:r>
              <a:rPr lang="en-US" sz="3100">
                <a:solidFill>
                  <a:srgbClr val="000000"/>
                </a:solidFill>
                <a:latin typeface="Noto Sans"/>
                <a:ea typeface="Noto Sans"/>
                <a:cs typeface="Noto Sans"/>
                <a:sym typeface="Noto Sans"/>
              </a:rPr>
              <a:t>Thuộc</a:t>
            </a:r>
            <a:r>
              <a:rPr lang="en-US" sz="3100">
                <a:solidFill>
                  <a:srgbClr val="000000"/>
                </a:solidFill>
                <a:latin typeface="Noto Sans"/>
                <a:ea typeface="Noto Sans"/>
                <a:cs typeface="Noto Sans"/>
                <a:sym typeface="Noto Sans"/>
              </a:rPr>
              <a:t> tính SoLuong, DonGia phụ thuộc hoàn toàn vào cả cặp khóa chính.</a:t>
            </a:r>
          </a:p>
        </p:txBody>
      </p:sp>
      <p:sp>
        <p:nvSpPr>
          <p:cNvPr name="TextBox 26" id="26"/>
          <p:cNvSpPr txBox="true"/>
          <p:nvPr/>
        </p:nvSpPr>
        <p:spPr>
          <a:xfrm rot="0">
            <a:off x="12013788" y="3633726"/>
            <a:ext cx="4970115" cy="521335"/>
          </a:xfrm>
          <a:prstGeom prst="rect">
            <a:avLst/>
          </a:prstGeom>
        </p:spPr>
        <p:txBody>
          <a:bodyPr anchor="t" rtlCol="false" tIns="0" lIns="0" bIns="0" rIns="0">
            <a:spAutoFit/>
          </a:bodyPr>
          <a:lstStyle/>
          <a:p>
            <a:pPr algn="ctr">
              <a:lnSpc>
                <a:spcPts val="4340"/>
              </a:lnSpc>
              <a:spcBef>
                <a:spcPct val="0"/>
              </a:spcBef>
            </a:pPr>
            <a:r>
              <a:rPr lang="en-US" b="true" sz="3100">
                <a:solidFill>
                  <a:srgbClr val="000000"/>
                </a:solidFill>
                <a:latin typeface="Noto Sans Bold"/>
                <a:ea typeface="Noto Sans Bold"/>
                <a:cs typeface="Noto Sans Bold"/>
                <a:sym typeface="Noto Sans Bold"/>
              </a:rPr>
              <a:t>Không phụ</a:t>
            </a:r>
            <a:r>
              <a:rPr lang="en-US" b="true" sz="3100">
                <a:solidFill>
                  <a:srgbClr val="000000"/>
                </a:solidFill>
                <a:latin typeface="Noto Sans Bold"/>
                <a:ea typeface="Noto Sans Bold"/>
                <a:cs typeface="Noto Sans Bold"/>
                <a:sym typeface="Noto Sans Bold"/>
              </a:rPr>
              <a:t> thuộc bắc cầu</a:t>
            </a:r>
          </a:p>
        </p:txBody>
      </p:sp>
      <p:sp>
        <p:nvSpPr>
          <p:cNvPr name="TextBox 27" id="27"/>
          <p:cNvSpPr txBox="true"/>
          <p:nvPr/>
        </p:nvSpPr>
        <p:spPr>
          <a:xfrm rot="0">
            <a:off x="12443504" y="4294398"/>
            <a:ext cx="4135492" cy="2150110"/>
          </a:xfrm>
          <a:prstGeom prst="rect">
            <a:avLst/>
          </a:prstGeom>
        </p:spPr>
        <p:txBody>
          <a:bodyPr anchor="t" rtlCol="false" tIns="0" lIns="0" bIns="0" rIns="0">
            <a:spAutoFit/>
          </a:bodyPr>
          <a:lstStyle/>
          <a:p>
            <a:pPr algn="l" marL="669291" indent="-334646" lvl="1">
              <a:lnSpc>
                <a:spcPts val="4340"/>
              </a:lnSpc>
              <a:buFont typeface="Arial"/>
              <a:buChar char="•"/>
            </a:pPr>
            <a:r>
              <a:rPr lang="en-US" sz="3100">
                <a:solidFill>
                  <a:srgbClr val="000000"/>
                </a:solidFill>
                <a:latin typeface="Noto Sans"/>
                <a:ea typeface="Noto Sans"/>
                <a:cs typeface="Noto Sans"/>
                <a:sym typeface="Noto Sans"/>
              </a:rPr>
              <a:t>Thô</a:t>
            </a:r>
            <a:r>
              <a:rPr lang="en-US" sz="3100">
                <a:solidFill>
                  <a:srgbClr val="000000"/>
                </a:solidFill>
                <a:latin typeface="Noto Sans"/>
                <a:ea typeface="Noto Sans"/>
                <a:cs typeface="Noto Sans"/>
                <a:sym typeface="Noto Sans"/>
              </a:rPr>
              <a:t>ng tin TenTG nằm ở bảng TacGia, bảng Sach chỉ lưu MaTG.</a:t>
            </a:r>
          </a:p>
        </p:txBody>
      </p:sp>
      <p:sp>
        <p:nvSpPr>
          <p:cNvPr name="TextBox 28" id="28"/>
          <p:cNvSpPr txBox="true"/>
          <p:nvPr/>
        </p:nvSpPr>
        <p:spPr>
          <a:xfrm rot="0">
            <a:off x="12443504" y="6692157"/>
            <a:ext cx="4437407" cy="1607185"/>
          </a:xfrm>
          <a:prstGeom prst="rect">
            <a:avLst/>
          </a:prstGeom>
        </p:spPr>
        <p:txBody>
          <a:bodyPr anchor="t" rtlCol="false" tIns="0" lIns="0" bIns="0" rIns="0">
            <a:spAutoFit/>
          </a:bodyPr>
          <a:lstStyle/>
          <a:p>
            <a:pPr algn="l" marL="669291" indent="-334646" lvl="1">
              <a:lnSpc>
                <a:spcPts val="4340"/>
              </a:lnSpc>
              <a:buFont typeface="Arial"/>
              <a:buChar char="•"/>
            </a:pPr>
            <a:r>
              <a:rPr lang="en-US" sz="3100">
                <a:solidFill>
                  <a:srgbClr val="000000"/>
                </a:solidFill>
                <a:latin typeface="Noto Sans"/>
                <a:ea typeface="Noto Sans"/>
                <a:cs typeface="Noto Sans"/>
                <a:sym typeface="Noto Sans"/>
              </a:rPr>
              <a:t>Giúp</a:t>
            </a:r>
            <a:r>
              <a:rPr lang="en-US" sz="3100">
                <a:solidFill>
                  <a:srgbClr val="000000"/>
                </a:solidFill>
                <a:latin typeface="Noto Sans"/>
                <a:ea typeface="Noto Sans"/>
                <a:cs typeface="Noto Sans"/>
                <a:sym typeface="Noto Sans"/>
              </a:rPr>
              <a:t> tránh dư thừa dữ liệu và dị thường khi cập nhật.</a:t>
            </a:r>
          </a:p>
        </p:txBody>
      </p:sp>
      <p:sp>
        <p:nvSpPr>
          <p:cNvPr name="TextBox 29" id="29"/>
          <p:cNvSpPr txBox="true"/>
          <p:nvPr/>
        </p:nvSpPr>
        <p:spPr>
          <a:xfrm rot="0">
            <a:off x="17384574" y="9182100"/>
            <a:ext cx="457200" cy="573406"/>
          </a:xfrm>
          <a:prstGeom prst="rect">
            <a:avLst/>
          </a:prstGeom>
        </p:spPr>
        <p:txBody>
          <a:bodyPr anchor="t" rtlCol="false" tIns="0" lIns="0" bIns="0" rIns="0">
            <a:spAutoFit/>
          </a:bodyPr>
          <a:lstStyle/>
          <a:p>
            <a:pPr algn="ctr">
              <a:lnSpc>
                <a:spcPts val="4619"/>
              </a:lnSpc>
              <a:spcBef>
                <a:spcPct val="0"/>
              </a:spcBef>
            </a:pPr>
            <a:r>
              <a:rPr lang="en-US" sz="3299">
                <a:solidFill>
                  <a:srgbClr val="5B4F47"/>
                </a:solidFill>
                <a:latin typeface="Open Sauce"/>
                <a:ea typeface="Open Sauce"/>
                <a:cs typeface="Open Sauce"/>
                <a:sym typeface="Open Sauce"/>
              </a:rPr>
              <a:t>12</a:t>
            </a:r>
          </a:p>
        </p:txBody>
      </p:sp>
    </p:spTree>
  </p:cSld>
  <p:clrMapOvr>
    <a:masterClrMapping/>
  </p:clrMapOvr>
  <p:transition spd="fast">
    <p:push dir="l"/>
  </p:transition>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234371">
            <a:off x="3566086" y="-4237604"/>
            <a:ext cx="11155828" cy="18762209"/>
          </a:xfrm>
          <a:custGeom>
            <a:avLst/>
            <a:gdLst/>
            <a:ahLst/>
            <a:cxnLst/>
            <a:rect r="r" b="b" t="t" l="l"/>
            <a:pathLst>
              <a:path h="18762209" w="11155828">
                <a:moveTo>
                  <a:pt x="10275063" y="0"/>
                </a:moveTo>
                <a:lnTo>
                  <a:pt x="11155828" y="18266778"/>
                </a:lnTo>
                <a:lnTo>
                  <a:pt x="880765" y="18762208"/>
                </a:lnTo>
                <a:lnTo>
                  <a:pt x="0" y="495430"/>
                </a:lnTo>
                <a:lnTo>
                  <a:pt x="10275063" y="0"/>
                </a:lnTo>
                <a:close/>
              </a:path>
            </a:pathLst>
          </a:custGeom>
          <a:blipFill>
            <a:blip r:embed="rId2"/>
            <a:stretch>
              <a:fillRect l="-16198" t="-1284" r="-16198" b="-1284"/>
            </a:stretch>
          </a:blipFill>
        </p:spPr>
      </p:sp>
      <p:sp>
        <p:nvSpPr>
          <p:cNvPr name="Freeform 3" id="3"/>
          <p:cNvSpPr/>
          <p:nvPr/>
        </p:nvSpPr>
        <p:spPr>
          <a:xfrm flipH="false" flipV="false" rot="3215950">
            <a:off x="-495956" y="-920638"/>
            <a:ext cx="4456085" cy="4318351"/>
          </a:xfrm>
          <a:custGeom>
            <a:avLst/>
            <a:gdLst/>
            <a:ahLst/>
            <a:cxnLst/>
            <a:rect r="r" b="b" t="t" l="l"/>
            <a:pathLst>
              <a:path h="4318351" w="4456085">
                <a:moveTo>
                  <a:pt x="0" y="0"/>
                </a:moveTo>
                <a:lnTo>
                  <a:pt x="4456085" y="0"/>
                </a:lnTo>
                <a:lnTo>
                  <a:pt x="4456085" y="4318352"/>
                </a:lnTo>
                <a:lnTo>
                  <a:pt x="0" y="431835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4" id="4"/>
          <p:cNvSpPr/>
          <p:nvPr/>
        </p:nvSpPr>
        <p:spPr>
          <a:xfrm rot="0">
            <a:off x="-407132" y="3400167"/>
            <a:ext cx="19149227" cy="6426203"/>
          </a:xfrm>
          <a:prstGeom prst="rect">
            <a:avLst/>
          </a:prstGeom>
          <a:solidFill>
            <a:srgbClr val="EDECE7"/>
          </a:solidFill>
        </p:spPr>
      </p:sp>
      <p:sp>
        <p:nvSpPr>
          <p:cNvPr name="Freeform 5" id="5"/>
          <p:cNvSpPr/>
          <p:nvPr/>
        </p:nvSpPr>
        <p:spPr>
          <a:xfrm flipH="false" flipV="false" rot="903222">
            <a:off x="14874904" y="9112414"/>
            <a:ext cx="2239957" cy="707216"/>
          </a:xfrm>
          <a:custGeom>
            <a:avLst/>
            <a:gdLst/>
            <a:ahLst/>
            <a:cxnLst/>
            <a:rect r="r" b="b" t="t" l="l"/>
            <a:pathLst>
              <a:path h="707216" w="2239957">
                <a:moveTo>
                  <a:pt x="0" y="0"/>
                </a:moveTo>
                <a:lnTo>
                  <a:pt x="2239957" y="0"/>
                </a:lnTo>
                <a:lnTo>
                  <a:pt x="2239957" y="707217"/>
                </a:lnTo>
                <a:lnTo>
                  <a:pt x="0" y="707217"/>
                </a:lnTo>
                <a:lnTo>
                  <a:pt x="0" y="0"/>
                </a:lnTo>
                <a:close/>
              </a:path>
            </a:pathLst>
          </a:custGeom>
          <a:blipFill>
            <a:blip r:embed="rId5"/>
            <a:stretch>
              <a:fillRect l="0" t="0" r="0" b="0"/>
            </a:stretch>
          </a:blipFill>
        </p:spPr>
      </p:sp>
      <p:sp>
        <p:nvSpPr>
          <p:cNvPr name="TextBox 6" id="6"/>
          <p:cNvSpPr txBox="true"/>
          <p:nvPr/>
        </p:nvSpPr>
        <p:spPr>
          <a:xfrm rot="0">
            <a:off x="0" y="3205470"/>
            <a:ext cx="18288000" cy="3072127"/>
          </a:xfrm>
          <a:prstGeom prst="rect">
            <a:avLst/>
          </a:prstGeom>
        </p:spPr>
        <p:txBody>
          <a:bodyPr anchor="t" rtlCol="false" tIns="0" lIns="0" bIns="0" rIns="0">
            <a:spAutoFit/>
          </a:bodyPr>
          <a:lstStyle/>
          <a:p>
            <a:pPr algn="ctr">
              <a:lnSpc>
                <a:spcPts val="12320"/>
              </a:lnSpc>
            </a:pPr>
            <a:r>
              <a:rPr lang="en-US" sz="8800" b="true">
                <a:solidFill>
                  <a:srgbClr val="000000"/>
                </a:solidFill>
                <a:latin typeface="Noto Sans Bold"/>
                <a:ea typeface="Noto Sans Bold"/>
                <a:cs typeface="Noto Sans Bold"/>
                <a:sym typeface="Noto Sans Bold"/>
              </a:rPr>
              <a:t>PHẦN 3: PHÂN CÔNG VÀ MÔ TẢ ỨNG DỤNG TỪNG THÀNH VIÊN </a:t>
            </a:r>
          </a:p>
        </p:txBody>
      </p:sp>
      <p:sp>
        <p:nvSpPr>
          <p:cNvPr name="TextBox 7" id="7"/>
          <p:cNvSpPr txBox="true"/>
          <p:nvPr/>
        </p:nvSpPr>
        <p:spPr>
          <a:xfrm rot="0">
            <a:off x="17388384" y="9182100"/>
            <a:ext cx="449580" cy="573406"/>
          </a:xfrm>
          <a:prstGeom prst="rect">
            <a:avLst/>
          </a:prstGeom>
        </p:spPr>
        <p:txBody>
          <a:bodyPr anchor="t" rtlCol="false" tIns="0" lIns="0" bIns="0" rIns="0">
            <a:spAutoFit/>
          </a:bodyPr>
          <a:lstStyle/>
          <a:p>
            <a:pPr algn="ctr">
              <a:lnSpc>
                <a:spcPts val="4619"/>
              </a:lnSpc>
              <a:spcBef>
                <a:spcPct val="0"/>
              </a:spcBef>
            </a:pPr>
            <a:r>
              <a:rPr lang="en-US" sz="3299">
                <a:solidFill>
                  <a:srgbClr val="5B4F47"/>
                </a:solidFill>
                <a:latin typeface="Open Sauce"/>
                <a:ea typeface="Open Sauce"/>
                <a:cs typeface="Open Sauce"/>
                <a:sym typeface="Open Sauce"/>
              </a:rPr>
              <a:t>13</a:t>
            </a:r>
          </a:p>
        </p:txBody>
      </p:sp>
    </p:spTree>
  </p:cSld>
  <p:clrMapOvr>
    <a:masterClrMapping/>
  </p:clrMapOvr>
  <p:transition spd="fast">
    <p:push dir="l"/>
  </p:transition>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234371">
            <a:off x="3566086" y="-4237604"/>
            <a:ext cx="11155828" cy="18762209"/>
          </a:xfrm>
          <a:custGeom>
            <a:avLst/>
            <a:gdLst/>
            <a:ahLst/>
            <a:cxnLst/>
            <a:rect r="r" b="b" t="t" l="l"/>
            <a:pathLst>
              <a:path h="18762209" w="11155828">
                <a:moveTo>
                  <a:pt x="10275063" y="0"/>
                </a:moveTo>
                <a:lnTo>
                  <a:pt x="11155828" y="18266778"/>
                </a:lnTo>
                <a:lnTo>
                  <a:pt x="880765" y="18762208"/>
                </a:lnTo>
                <a:lnTo>
                  <a:pt x="0" y="495430"/>
                </a:lnTo>
                <a:lnTo>
                  <a:pt x="10275063" y="0"/>
                </a:lnTo>
                <a:close/>
              </a:path>
            </a:pathLst>
          </a:custGeom>
          <a:blipFill>
            <a:blip r:embed="rId2"/>
            <a:stretch>
              <a:fillRect l="-16198" t="-1284" r="-16198" b="-1284"/>
            </a:stretch>
          </a:blipFill>
        </p:spPr>
      </p:sp>
      <p:sp>
        <p:nvSpPr>
          <p:cNvPr name="AutoShape 3" id="3"/>
          <p:cNvSpPr/>
          <p:nvPr/>
        </p:nvSpPr>
        <p:spPr>
          <a:xfrm flipV="true">
            <a:off x="863594" y="2727113"/>
            <a:ext cx="16560812" cy="38099"/>
          </a:xfrm>
          <a:prstGeom prst="line">
            <a:avLst/>
          </a:prstGeom>
          <a:ln cap="flat" w="76200">
            <a:solidFill>
              <a:srgbClr val="000000"/>
            </a:solidFill>
            <a:prstDash val="solid"/>
            <a:headEnd type="none" len="sm" w="sm"/>
            <a:tailEnd type="none" len="sm" w="sm"/>
          </a:ln>
        </p:spPr>
      </p:sp>
      <p:sp>
        <p:nvSpPr>
          <p:cNvPr name="TextBox 4" id="4"/>
          <p:cNvSpPr txBox="true"/>
          <p:nvPr/>
        </p:nvSpPr>
        <p:spPr>
          <a:xfrm rot="0">
            <a:off x="1627371" y="354118"/>
            <a:ext cx="16660629" cy="2334895"/>
          </a:xfrm>
          <a:prstGeom prst="rect">
            <a:avLst/>
          </a:prstGeom>
        </p:spPr>
        <p:txBody>
          <a:bodyPr anchor="t" rtlCol="false" tIns="0" lIns="0" bIns="0" rIns="0">
            <a:spAutoFit/>
          </a:bodyPr>
          <a:lstStyle/>
          <a:p>
            <a:pPr algn="l">
              <a:lnSpc>
                <a:spcPts val="9379"/>
              </a:lnSpc>
            </a:pPr>
            <a:r>
              <a:rPr lang="en-US" sz="6699" b="true">
                <a:solidFill>
                  <a:srgbClr val="000000"/>
                </a:solidFill>
                <a:latin typeface="Noto Sans Bold"/>
                <a:ea typeface="Noto Sans Bold"/>
                <a:cs typeface="Noto Sans Bold"/>
                <a:sym typeface="Noto Sans Bold"/>
              </a:rPr>
              <a:t>MÔ TẢ THỦ TỤC, HÀM, TRIGGER, CURSOR CỦA NHÓM</a:t>
            </a:r>
          </a:p>
        </p:txBody>
      </p:sp>
      <p:sp>
        <p:nvSpPr>
          <p:cNvPr name="Freeform 5" id="5"/>
          <p:cNvSpPr/>
          <p:nvPr/>
        </p:nvSpPr>
        <p:spPr>
          <a:xfrm flipH="false" flipV="false" rot="3215950">
            <a:off x="-495956" y="-920638"/>
            <a:ext cx="4456085" cy="4318351"/>
          </a:xfrm>
          <a:custGeom>
            <a:avLst/>
            <a:gdLst/>
            <a:ahLst/>
            <a:cxnLst/>
            <a:rect r="r" b="b" t="t" l="l"/>
            <a:pathLst>
              <a:path h="4318351" w="4456085">
                <a:moveTo>
                  <a:pt x="0" y="0"/>
                </a:moveTo>
                <a:lnTo>
                  <a:pt x="4456085" y="0"/>
                </a:lnTo>
                <a:lnTo>
                  <a:pt x="4456085" y="4318352"/>
                </a:lnTo>
                <a:lnTo>
                  <a:pt x="0" y="431835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903222">
            <a:off x="14874904" y="9112414"/>
            <a:ext cx="2239957" cy="707216"/>
          </a:xfrm>
          <a:custGeom>
            <a:avLst/>
            <a:gdLst/>
            <a:ahLst/>
            <a:cxnLst/>
            <a:rect r="r" b="b" t="t" l="l"/>
            <a:pathLst>
              <a:path h="707216" w="2239957">
                <a:moveTo>
                  <a:pt x="0" y="0"/>
                </a:moveTo>
                <a:lnTo>
                  <a:pt x="2239957" y="0"/>
                </a:lnTo>
                <a:lnTo>
                  <a:pt x="2239957" y="707217"/>
                </a:lnTo>
                <a:lnTo>
                  <a:pt x="0" y="707217"/>
                </a:lnTo>
                <a:lnTo>
                  <a:pt x="0" y="0"/>
                </a:lnTo>
                <a:close/>
              </a:path>
            </a:pathLst>
          </a:custGeom>
          <a:blipFill>
            <a:blip r:embed="rId5"/>
            <a:stretch>
              <a:fillRect l="0" t="0" r="0" b="0"/>
            </a:stretch>
          </a:blipFill>
        </p:spPr>
      </p:sp>
      <p:sp>
        <p:nvSpPr>
          <p:cNvPr name="Freeform 7" id="7"/>
          <p:cNvSpPr/>
          <p:nvPr/>
        </p:nvSpPr>
        <p:spPr>
          <a:xfrm flipH="false" flipV="false" rot="0">
            <a:off x="1977977" y="4096680"/>
            <a:ext cx="13902016" cy="4736983"/>
          </a:xfrm>
          <a:custGeom>
            <a:avLst/>
            <a:gdLst/>
            <a:ahLst/>
            <a:cxnLst/>
            <a:rect r="r" b="b" t="t" l="l"/>
            <a:pathLst>
              <a:path h="4736983" w="13902016">
                <a:moveTo>
                  <a:pt x="0" y="0"/>
                </a:moveTo>
                <a:lnTo>
                  <a:pt x="13902017" y="0"/>
                </a:lnTo>
                <a:lnTo>
                  <a:pt x="13902017" y="4736984"/>
                </a:lnTo>
                <a:lnTo>
                  <a:pt x="0" y="4736984"/>
                </a:lnTo>
                <a:lnTo>
                  <a:pt x="0" y="0"/>
                </a:lnTo>
                <a:close/>
              </a:path>
            </a:pathLst>
          </a:custGeom>
          <a:blipFill>
            <a:blip r:embed="rId6"/>
            <a:stretch>
              <a:fillRect l="0" t="0" r="0" b="0"/>
            </a:stretch>
          </a:blipFill>
        </p:spPr>
      </p:sp>
      <p:sp>
        <p:nvSpPr>
          <p:cNvPr name="TextBox 8" id="8"/>
          <p:cNvSpPr txBox="true"/>
          <p:nvPr/>
        </p:nvSpPr>
        <p:spPr>
          <a:xfrm rot="0">
            <a:off x="1022350" y="3079538"/>
            <a:ext cx="8121650" cy="463951"/>
          </a:xfrm>
          <a:prstGeom prst="rect">
            <a:avLst/>
          </a:prstGeom>
        </p:spPr>
        <p:txBody>
          <a:bodyPr anchor="t" rtlCol="false" tIns="0" lIns="0" bIns="0" rIns="0">
            <a:spAutoFit/>
          </a:bodyPr>
          <a:lstStyle/>
          <a:p>
            <a:pPr algn="ctr">
              <a:lnSpc>
                <a:spcPts val="3827"/>
              </a:lnSpc>
              <a:spcBef>
                <a:spcPct val="0"/>
              </a:spcBef>
            </a:pPr>
            <a:r>
              <a:rPr lang="en-US" b="true" sz="2734" spc="273">
                <a:solidFill>
                  <a:srgbClr val="000000"/>
                </a:solidFill>
                <a:latin typeface="Open Sauce Bold"/>
                <a:ea typeface="Open Sauce Bold"/>
                <a:cs typeface="Open Sauce Bold"/>
                <a:sym typeface="Open Sauce Bold"/>
              </a:rPr>
              <a:t>TRIGGER TRG.LUULICHSUGIA </a:t>
            </a:r>
          </a:p>
        </p:txBody>
      </p:sp>
      <p:sp>
        <p:nvSpPr>
          <p:cNvPr name="TextBox 9" id="9"/>
          <p:cNvSpPr txBox="true"/>
          <p:nvPr/>
        </p:nvSpPr>
        <p:spPr>
          <a:xfrm rot="0">
            <a:off x="17388384" y="9182100"/>
            <a:ext cx="449580" cy="573406"/>
          </a:xfrm>
          <a:prstGeom prst="rect">
            <a:avLst/>
          </a:prstGeom>
        </p:spPr>
        <p:txBody>
          <a:bodyPr anchor="t" rtlCol="false" tIns="0" lIns="0" bIns="0" rIns="0">
            <a:spAutoFit/>
          </a:bodyPr>
          <a:lstStyle/>
          <a:p>
            <a:pPr algn="ctr">
              <a:lnSpc>
                <a:spcPts val="4619"/>
              </a:lnSpc>
              <a:spcBef>
                <a:spcPct val="0"/>
              </a:spcBef>
            </a:pPr>
            <a:r>
              <a:rPr lang="en-US" sz="3299">
                <a:solidFill>
                  <a:srgbClr val="5B4F47"/>
                </a:solidFill>
                <a:latin typeface="Open Sauce"/>
                <a:ea typeface="Open Sauce"/>
                <a:cs typeface="Open Sauce"/>
                <a:sym typeface="Open Sauce"/>
              </a:rPr>
              <a:t>14</a:t>
            </a:r>
          </a:p>
        </p:txBody>
      </p:sp>
    </p:spTree>
  </p:cSld>
  <p:clrMapOvr>
    <a:masterClrMapping/>
  </p:clrMapOvr>
  <p:transition spd="fast">
    <p:push dir="l"/>
  </p:transition>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234371">
            <a:off x="3566086" y="-4237604"/>
            <a:ext cx="11155828" cy="18762209"/>
          </a:xfrm>
          <a:custGeom>
            <a:avLst/>
            <a:gdLst/>
            <a:ahLst/>
            <a:cxnLst/>
            <a:rect r="r" b="b" t="t" l="l"/>
            <a:pathLst>
              <a:path h="18762209" w="11155828">
                <a:moveTo>
                  <a:pt x="10275063" y="0"/>
                </a:moveTo>
                <a:lnTo>
                  <a:pt x="11155828" y="18266778"/>
                </a:lnTo>
                <a:lnTo>
                  <a:pt x="880765" y="18762208"/>
                </a:lnTo>
                <a:lnTo>
                  <a:pt x="0" y="495430"/>
                </a:lnTo>
                <a:lnTo>
                  <a:pt x="10275063" y="0"/>
                </a:lnTo>
                <a:close/>
              </a:path>
            </a:pathLst>
          </a:custGeom>
          <a:blipFill>
            <a:blip r:embed="rId2"/>
            <a:stretch>
              <a:fillRect l="-16198" t="-1284" r="-16198" b="-1284"/>
            </a:stretch>
          </a:blipFill>
        </p:spPr>
      </p:sp>
      <p:sp>
        <p:nvSpPr>
          <p:cNvPr name="Freeform 3" id="3"/>
          <p:cNvSpPr/>
          <p:nvPr/>
        </p:nvSpPr>
        <p:spPr>
          <a:xfrm flipH="false" flipV="false" rot="3215950">
            <a:off x="-495956" y="-920638"/>
            <a:ext cx="4456085" cy="4318351"/>
          </a:xfrm>
          <a:custGeom>
            <a:avLst/>
            <a:gdLst/>
            <a:ahLst/>
            <a:cxnLst/>
            <a:rect r="r" b="b" t="t" l="l"/>
            <a:pathLst>
              <a:path h="4318351" w="4456085">
                <a:moveTo>
                  <a:pt x="0" y="0"/>
                </a:moveTo>
                <a:lnTo>
                  <a:pt x="4456085" y="0"/>
                </a:lnTo>
                <a:lnTo>
                  <a:pt x="4456085" y="4318352"/>
                </a:lnTo>
                <a:lnTo>
                  <a:pt x="0" y="431835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903222">
            <a:off x="14874904" y="9112414"/>
            <a:ext cx="2239957" cy="707216"/>
          </a:xfrm>
          <a:custGeom>
            <a:avLst/>
            <a:gdLst/>
            <a:ahLst/>
            <a:cxnLst/>
            <a:rect r="r" b="b" t="t" l="l"/>
            <a:pathLst>
              <a:path h="707216" w="2239957">
                <a:moveTo>
                  <a:pt x="0" y="0"/>
                </a:moveTo>
                <a:lnTo>
                  <a:pt x="2239957" y="0"/>
                </a:lnTo>
                <a:lnTo>
                  <a:pt x="2239957" y="707217"/>
                </a:lnTo>
                <a:lnTo>
                  <a:pt x="0" y="707217"/>
                </a:lnTo>
                <a:lnTo>
                  <a:pt x="0" y="0"/>
                </a:lnTo>
                <a:close/>
              </a:path>
            </a:pathLst>
          </a:custGeom>
          <a:blipFill>
            <a:blip r:embed="rId5"/>
            <a:stretch>
              <a:fillRect l="0" t="0" r="0" b="0"/>
            </a:stretch>
          </a:blipFill>
        </p:spPr>
      </p:sp>
      <p:sp>
        <p:nvSpPr>
          <p:cNvPr name="Freeform 5" id="5"/>
          <p:cNvSpPr/>
          <p:nvPr/>
        </p:nvSpPr>
        <p:spPr>
          <a:xfrm flipH="false" flipV="false" rot="0">
            <a:off x="3790475" y="4035407"/>
            <a:ext cx="10707049" cy="5430615"/>
          </a:xfrm>
          <a:custGeom>
            <a:avLst/>
            <a:gdLst/>
            <a:ahLst/>
            <a:cxnLst/>
            <a:rect r="r" b="b" t="t" l="l"/>
            <a:pathLst>
              <a:path h="5430615" w="10707049">
                <a:moveTo>
                  <a:pt x="0" y="0"/>
                </a:moveTo>
                <a:lnTo>
                  <a:pt x="10707050" y="0"/>
                </a:lnTo>
                <a:lnTo>
                  <a:pt x="10707050" y="5430616"/>
                </a:lnTo>
                <a:lnTo>
                  <a:pt x="0" y="5430616"/>
                </a:lnTo>
                <a:lnTo>
                  <a:pt x="0" y="0"/>
                </a:lnTo>
                <a:close/>
              </a:path>
            </a:pathLst>
          </a:custGeom>
          <a:blipFill>
            <a:blip r:embed="rId6"/>
            <a:stretch>
              <a:fillRect l="0" t="0" r="0" b="0"/>
            </a:stretch>
          </a:blipFill>
        </p:spPr>
      </p:sp>
      <p:sp>
        <p:nvSpPr>
          <p:cNvPr name="TextBox 6" id="6"/>
          <p:cNvSpPr txBox="true"/>
          <p:nvPr/>
        </p:nvSpPr>
        <p:spPr>
          <a:xfrm rot="0">
            <a:off x="5083175" y="3163572"/>
            <a:ext cx="8121650" cy="463951"/>
          </a:xfrm>
          <a:prstGeom prst="rect">
            <a:avLst/>
          </a:prstGeom>
        </p:spPr>
        <p:txBody>
          <a:bodyPr anchor="t" rtlCol="false" tIns="0" lIns="0" bIns="0" rIns="0">
            <a:spAutoFit/>
          </a:bodyPr>
          <a:lstStyle/>
          <a:p>
            <a:pPr algn="ctr">
              <a:lnSpc>
                <a:spcPts val="3827"/>
              </a:lnSpc>
              <a:spcBef>
                <a:spcPct val="0"/>
              </a:spcBef>
            </a:pPr>
            <a:r>
              <a:rPr lang="en-US" b="true" sz="2734" spc="273">
                <a:solidFill>
                  <a:srgbClr val="000000"/>
                </a:solidFill>
                <a:latin typeface="Open Sauce Bold"/>
                <a:ea typeface="Open Sauce Bold"/>
                <a:cs typeface="Open Sauce Bold"/>
                <a:sym typeface="Open Sauce Bold"/>
              </a:rPr>
              <a:t>PROCEDURE KHUYẾN MÃI </a:t>
            </a:r>
          </a:p>
        </p:txBody>
      </p:sp>
      <p:sp>
        <p:nvSpPr>
          <p:cNvPr name="AutoShape 7" id="7"/>
          <p:cNvSpPr/>
          <p:nvPr/>
        </p:nvSpPr>
        <p:spPr>
          <a:xfrm flipV="true">
            <a:off x="863594" y="2727113"/>
            <a:ext cx="16560812" cy="38099"/>
          </a:xfrm>
          <a:prstGeom prst="line">
            <a:avLst/>
          </a:prstGeom>
          <a:ln cap="flat" w="76200">
            <a:solidFill>
              <a:srgbClr val="000000"/>
            </a:solidFill>
            <a:prstDash val="solid"/>
            <a:headEnd type="none" len="sm" w="sm"/>
            <a:tailEnd type="none" len="sm" w="sm"/>
          </a:ln>
        </p:spPr>
      </p:sp>
      <p:sp>
        <p:nvSpPr>
          <p:cNvPr name="TextBox 8" id="8"/>
          <p:cNvSpPr txBox="true"/>
          <p:nvPr/>
        </p:nvSpPr>
        <p:spPr>
          <a:xfrm rot="0">
            <a:off x="1627371" y="354118"/>
            <a:ext cx="16660629" cy="2334895"/>
          </a:xfrm>
          <a:prstGeom prst="rect">
            <a:avLst/>
          </a:prstGeom>
        </p:spPr>
        <p:txBody>
          <a:bodyPr anchor="t" rtlCol="false" tIns="0" lIns="0" bIns="0" rIns="0">
            <a:spAutoFit/>
          </a:bodyPr>
          <a:lstStyle/>
          <a:p>
            <a:pPr algn="l">
              <a:lnSpc>
                <a:spcPts val="9379"/>
              </a:lnSpc>
            </a:pPr>
            <a:r>
              <a:rPr lang="en-US" sz="6699" b="true">
                <a:solidFill>
                  <a:srgbClr val="000000"/>
                </a:solidFill>
                <a:latin typeface="Noto Sans Bold"/>
                <a:ea typeface="Noto Sans Bold"/>
                <a:cs typeface="Noto Sans Bold"/>
                <a:sym typeface="Noto Sans Bold"/>
              </a:rPr>
              <a:t>MÔ TẢ THỦ TỤC, HÀM, TRIGGER, CURSOR CỦA NHÓM</a:t>
            </a:r>
          </a:p>
        </p:txBody>
      </p:sp>
      <p:sp>
        <p:nvSpPr>
          <p:cNvPr name="TextBox 9" id="9"/>
          <p:cNvSpPr txBox="true"/>
          <p:nvPr/>
        </p:nvSpPr>
        <p:spPr>
          <a:xfrm rot="0">
            <a:off x="17388384" y="9182100"/>
            <a:ext cx="449580" cy="573406"/>
          </a:xfrm>
          <a:prstGeom prst="rect">
            <a:avLst/>
          </a:prstGeom>
        </p:spPr>
        <p:txBody>
          <a:bodyPr anchor="t" rtlCol="false" tIns="0" lIns="0" bIns="0" rIns="0">
            <a:spAutoFit/>
          </a:bodyPr>
          <a:lstStyle/>
          <a:p>
            <a:pPr algn="ctr">
              <a:lnSpc>
                <a:spcPts val="4619"/>
              </a:lnSpc>
              <a:spcBef>
                <a:spcPct val="0"/>
              </a:spcBef>
            </a:pPr>
            <a:r>
              <a:rPr lang="en-US" sz="3299">
                <a:solidFill>
                  <a:srgbClr val="5B4F47"/>
                </a:solidFill>
                <a:latin typeface="Open Sauce"/>
                <a:ea typeface="Open Sauce"/>
                <a:cs typeface="Open Sauce"/>
                <a:sym typeface="Open Sauce"/>
              </a:rPr>
              <a:t>15</a:t>
            </a:r>
          </a:p>
        </p:txBody>
      </p:sp>
    </p:spTree>
  </p:cSld>
  <p:clrMapOvr>
    <a:masterClrMapping/>
  </p:clrMapOvr>
  <p:transition spd="fast">
    <p:push dir="l"/>
  </p:transition>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234371">
            <a:off x="3566086" y="-4237604"/>
            <a:ext cx="11155828" cy="18762209"/>
          </a:xfrm>
          <a:custGeom>
            <a:avLst/>
            <a:gdLst/>
            <a:ahLst/>
            <a:cxnLst/>
            <a:rect r="r" b="b" t="t" l="l"/>
            <a:pathLst>
              <a:path h="18762209" w="11155828">
                <a:moveTo>
                  <a:pt x="10275063" y="0"/>
                </a:moveTo>
                <a:lnTo>
                  <a:pt x="11155828" y="18266778"/>
                </a:lnTo>
                <a:lnTo>
                  <a:pt x="880765" y="18762208"/>
                </a:lnTo>
                <a:lnTo>
                  <a:pt x="0" y="495430"/>
                </a:lnTo>
                <a:lnTo>
                  <a:pt x="10275063" y="0"/>
                </a:lnTo>
                <a:close/>
              </a:path>
            </a:pathLst>
          </a:custGeom>
          <a:blipFill>
            <a:blip r:embed="rId2"/>
            <a:stretch>
              <a:fillRect l="-16198" t="-1284" r="-16198" b="-1284"/>
            </a:stretch>
          </a:blipFill>
        </p:spPr>
      </p:sp>
      <p:sp>
        <p:nvSpPr>
          <p:cNvPr name="AutoShape 3" id="3"/>
          <p:cNvSpPr/>
          <p:nvPr/>
        </p:nvSpPr>
        <p:spPr>
          <a:xfrm flipV="true">
            <a:off x="698400" y="1726797"/>
            <a:ext cx="16560812" cy="38099"/>
          </a:xfrm>
          <a:prstGeom prst="line">
            <a:avLst/>
          </a:prstGeom>
          <a:ln cap="flat" w="76200">
            <a:solidFill>
              <a:srgbClr val="000000"/>
            </a:solidFill>
            <a:prstDash val="solid"/>
            <a:headEnd type="none" len="sm" w="sm"/>
            <a:tailEnd type="none" len="sm" w="sm"/>
          </a:ln>
        </p:spPr>
      </p:sp>
      <p:sp>
        <p:nvSpPr>
          <p:cNvPr name="TextBox 4" id="4"/>
          <p:cNvSpPr txBox="true"/>
          <p:nvPr/>
        </p:nvSpPr>
        <p:spPr>
          <a:xfrm rot="0">
            <a:off x="299335" y="734348"/>
            <a:ext cx="17689329" cy="903604"/>
          </a:xfrm>
          <a:prstGeom prst="rect">
            <a:avLst/>
          </a:prstGeom>
        </p:spPr>
        <p:txBody>
          <a:bodyPr anchor="t" rtlCol="false" tIns="0" lIns="0" bIns="0" rIns="0">
            <a:spAutoFit/>
          </a:bodyPr>
          <a:lstStyle/>
          <a:p>
            <a:pPr algn="l">
              <a:lnSpc>
                <a:spcPts val="7420"/>
              </a:lnSpc>
            </a:pPr>
            <a:r>
              <a:rPr lang="en-US" sz="5300" b="true">
                <a:solidFill>
                  <a:srgbClr val="000000"/>
                </a:solidFill>
                <a:latin typeface="Noto Sans Bold"/>
                <a:ea typeface="Noto Sans Bold"/>
                <a:cs typeface="Noto Sans Bold"/>
                <a:sym typeface="Noto Sans Bold"/>
              </a:rPr>
              <a:t>MÔ TẢ THỦ TỤC, HÀM, TRIGGER, CURSOR CỦA NHÓM</a:t>
            </a:r>
          </a:p>
        </p:txBody>
      </p:sp>
      <p:sp>
        <p:nvSpPr>
          <p:cNvPr name="Freeform 5" id="5"/>
          <p:cNvSpPr/>
          <p:nvPr/>
        </p:nvSpPr>
        <p:spPr>
          <a:xfrm flipH="false" flipV="false" rot="3215950">
            <a:off x="-495956" y="-920638"/>
            <a:ext cx="4456085" cy="4318351"/>
          </a:xfrm>
          <a:custGeom>
            <a:avLst/>
            <a:gdLst/>
            <a:ahLst/>
            <a:cxnLst/>
            <a:rect r="r" b="b" t="t" l="l"/>
            <a:pathLst>
              <a:path h="4318351" w="4456085">
                <a:moveTo>
                  <a:pt x="0" y="0"/>
                </a:moveTo>
                <a:lnTo>
                  <a:pt x="4456085" y="0"/>
                </a:lnTo>
                <a:lnTo>
                  <a:pt x="4456085" y="4318352"/>
                </a:lnTo>
                <a:lnTo>
                  <a:pt x="0" y="431835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903222">
            <a:off x="14874904" y="9112414"/>
            <a:ext cx="2239957" cy="707216"/>
          </a:xfrm>
          <a:custGeom>
            <a:avLst/>
            <a:gdLst/>
            <a:ahLst/>
            <a:cxnLst/>
            <a:rect r="r" b="b" t="t" l="l"/>
            <a:pathLst>
              <a:path h="707216" w="2239957">
                <a:moveTo>
                  <a:pt x="0" y="0"/>
                </a:moveTo>
                <a:lnTo>
                  <a:pt x="2239957" y="0"/>
                </a:lnTo>
                <a:lnTo>
                  <a:pt x="2239957" y="707217"/>
                </a:lnTo>
                <a:lnTo>
                  <a:pt x="0" y="707217"/>
                </a:lnTo>
                <a:lnTo>
                  <a:pt x="0" y="0"/>
                </a:lnTo>
                <a:close/>
              </a:path>
            </a:pathLst>
          </a:custGeom>
          <a:blipFill>
            <a:blip r:embed="rId5"/>
            <a:stretch>
              <a:fillRect l="0" t="0" r="0" b="0"/>
            </a:stretch>
          </a:blipFill>
        </p:spPr>
      </p:sp>
      <p:sp>
        <p:nvSpPr>
          <p:cNvPr name="Freeform 7" id="7"/>
          <p:cNvSpPr/>
          <p:nvPr/>
        </p:nvSpPr>
        <p:spPr>
          <a:xfrm flipH="false" flipV="false" rot="0">
            <a:off x="206382" y="3401852"/>
            <a:ext cx="9391144" cy="5666438"/>
          </a:xfrm>
          <a:custGeom>
            <a:avLst/>
            <a:gdLst/>
            <a:ahLst/>
            <a:cxnLst/>
            <a:rect r="r" b="b" t="t" l="l"/>
            <a:pathLst>
              <a:path h="5666438" w="9391144">
                <a:moveTo>
                  <a:pt x="0" y="0"/>
                </a:moveTo>
                <a:lnTo>
                  <a:pt x="9391144" y="0"/>
                </a:lnTo>
                <a:lnTo>
                  <a:pt x="9391144" y="5666437"/>
                </a:lnTo>
                <a:lnTo>
                  <a:pt x="0" y="5666437"/>
                </a:lnTo>
                <a:lnTo>
                  <a:pt x="0" y="0"/>
                </a:lnTo>
                <a:close/>
              </a:path>
            </a:pathLst>
          </a:custGeom>
          <a:blipFill>
            <a:blip r:embed="rId6"/>
            <a:stretch>
              <a:fillRect l="0" t="0" r="0" b="0"/>
            </a:stretch>
          </a:blipFill>
        </p:spPr>
      </p:sp>
      <p:sp>
        <p:nvSpPr>
          <p:cNvPr name="Freeform 8" id="8"/>
          <p:cNvSpPr/>
          <p:nvPr/>
        </p:nvSpPr>
        <p:spPr>
          <a:xfrm flipH="false" flipV="false" rot="0">
            <a:off x="10015443" y="4601317"/>
            <a:ext cx="8530539" cy="2949669"/>
          </a:xfrm>
          <a:custGeom>
            <a:avLst/>
            <a:gdLst/>
            <a:ahLst/>
            <a:cxnLst/>
            <a:rect r="r" b="b" t="t" l="l"/>
            <a:pathLst>
              <a:path h="2949669" w="8530539">
                <a:moveTo>
                  <a:pt x="0" y="0"/>
                </a:moveTo>
                <a:lnTo>
                  <a:pt x="8530539" y="0"/>
                </a:lnTo>
                <a:lnTo>
                  <a:pt x="8530539" y="2949669"/>
                </a:lnTo>
                <a:lnTo>
                  <a:pt x="0" y="2949669"/>
                </a:lnTo>
                <a:lnTo>
                  <a:pt x="0" y="0"/>
                </a:lnTo>
                <a:close/>
              </a:path>
            </a:pathLst>
          </a:custGeom>
          <a:blipFill>
            <a:blip r:embed="rId7"/>
            <a:stretch>
              <a:fillRect l="0" t="0" r="-22870" b="0"/>
            </a:stretch>
          </a:blipFill>
        </p:spPr>
      </p:sp>
      <p:sp>
        <p:nvSpPr>
          <p:cNvPr name="TextBox 9" id="9"/>
          <p:cNvSpPr txBox="true"/>
          <p:nvPr/>
        </p:nvSpPr>
        <p:spPr>
          <a:xfrm rot="0">
            <a:off x="454968" y="2052076"/>
            <a:ext cx="13825745" cy="949726"/>
          </a:xfrm>
          <a:prstGeom prst="rect">
            <a:avLst/>
          </a:prstGeom>
        </p:spPr>
        <p:txBody>
          <a:bodyPr anchor="t" rtlCol="false" tIns="0" lIns="0" bIns="0" rIns="0">
            <a:spAutoFit/>
          </a:bodyPr>
          <a:lstStyle/>
          <a:p>
            <a:pPr algn="ctr">
              <a:lnSpc>
                <a:spcPts val="3827"/>
              </a:lnSpc>
              <a:spcBef>
                <a:spcPct val="0"/>
              </a:spcBef>
            </a:pPr>
            <a:r>
              <a:rPr lang="en-US" b="true" sz="2734" spc="273">
                <a:solidFill>
                  <a:srgbClr val="000000"/>
                </a:solidFill>
                <a:latin typeface="Open Sauce Bold"/>
                <a:ea typeface="Open Sauce Bold"/>
                <a:cs typeface="Open Sauce Bold"/>
                <a:sym typeface="Open Sauce Bold"/>
              </a:rPr>
              <a:t>TRANSACTION CHỐT SỔ: KHI ĐANG CHỐT SỔ NẾU CÓ PHIẾU NHẬP MỚI THÌ SẼ GAY RA LỖI </a:t>
            </a:r>
          </a:p>
        </p:txBody>
      </p:sp>
      <p:sp>
        <p:nvSpPr>
          <p:cNvPr name="TextBox 10" id="10"/>
          <p:cNvSpPr txBox="true"/>
          <p:nvPr/>
        </p:nvSpPr>
        <p:spPr>
          <a:xfrm rot="0">
            <a:off x="3398942" y="9389823"/>
            <a:ext cx="909935" cy="662938"/>
          </a:xfrm>
          <a:prstGeom prst="rect">
            <a:avLst/>
          </a:prstGeom>
        </p:spPr>
        <p:txBody>
          <a:bodyPr anchor="t" rtlCol="false" tIns="0" lIns="0" bIns="0" rIns="0">
            <a:spAutoFit/>
          </a:bodyPr>
          <a:lstStyle/>
          <a:p>
            <a:pPr algn="ctr">
              <a:lnSpc>
                <a:spcPts val="5460"/>
              </a:lnSpc>
              <a:spcBef>
                <a:spcPct val="0"/>
              </a:spcBef>
            </a:pPr>
            <a:r>
              <a:rPr lang="en-US" b="true" sz="3900">
                <a:solidFill>
                  <a:srgbClr val="000000"/>
                </a:solidFill>
                <a:latin typeface="Noto Sans Bold"/>
                <a:ea typeface="Noto Sans Bold"/>
                <a:cs typeface="Noto Sans Bold"/>
                <a:sym typeface="Noto Sans Bold"/>
              </a:rPr>
              <a:t>PC1</a:t>
            </a:r>
          </a:p>
        </p:txBody>
      </p:sp>
      <p:sp>
        <p:nvSpPr>
          <p:cNvPr name="TextBox 11" id="11"/>
          <p:cNvSpPr txBox="true"/>
          <p:nvPr/>
        </p:nvSpPr>
        <p:spPr>
          <a:xfrm rot="0">
            <a:off x="13825745" y="8803084"/>
            <a:ext cx="909935" cy="662938"/>
          </a:xfrm>
          <a:prstGeom prst="rect">
            <a:avLst/>
          </a:prstGeom>
        </p:spPr>
        <p:txBody>
          <a:bodyPr anchor="t" rtlCol="false" tIns="0" lIns="0" bIns="0" rIns="0">
            <a:spAutoFit/>
          </a:bodyPr>
          <a:lstStyle/>
          <a:p>
            <a:pPr algn="ctr">
              <a:lnSpc>
                <a:spcPts val="5460"/>
              </a:lnSpc>
              <a:spcBef>
                <a:spcPct val="0"/>
              </a:spcBef>
            </a:pPr>
            <a:r>
              <a:rPr lang="en-US" b="true" sz="3900">
                <a:solidFill>
                  <a:srgbClr val="000000"/>
                </a:solidFill>
                <a:latin typeface="Noto Sans Bold"/>
                <a:ea typeface="Noto Sans Bold"/>
                <a:cs typeface="Noto Sans Bold"/>
                <a:sym typeface="Noto Sans Bold"/>
              </a:rPr>
              <a:t>PC2</a:t>
            </a:r>
          </a:p>
        </p:txBody>
      </p:sp>
      <p:sp>
        <p:nvSpPr>
          <p:cNvPr name="TextBox 12" id="12"/>
          <p:cNvSpPr txBox="true"/>
          <p:nvPr/>
        </p:nvSpPr>
        <p:spPr>
          <a:xfrm rot="0">
            <a:off x="17388384" y="9182100"/>
            <a:ext cx="449580" cy="573406"/>
          </a:xfrm>
          <a:prstGeom prst="rect">
            <a:avLst/>
          </a:prstGeom>
        </p:spPr>
        <p:txBody>
          <a:bodyPr anchor="t" rtlCol="false" tIns="0" lIns="0" bIns="0" rIns="0">
            <a:spAutoFit/>
          </a:bodyPr>
          <a:lstStyle/>
          <a:p>
            <a:pPr algn="ctr">
              <a:lnSpc>
                <a:spcPts val="4619"/>
              </a:lnSpc>
              <a:spcBef>
                <a:spcPct val="0"/>
              </a:spcBef>
            </a:pPr>
            <a:r>
              <a:rPr lang="en-US" sz="3299">
                <a:solidFill>
                  <a:srgbClr val="5B4F47"/>
                </a:solidFill>
                <a:latin typeface="Open Sauce"/>
                <a:ea typeface="Open Sauce"/>
                <a:cs typeface="Open Sauce"/>
                <a:sym typeface="Open Sauce"/>
              </a:rPr>
              <a:t>16</a:t>
            </a:r>
          </a:p>
        </p:txBody>
      </p:sp>
    </p:spTree>
  </p:cSld>
  <p:clrMapOvr>
    <a:masterClrMapping/>
  </p:clrMapOvr>
  <p:transition spd="fast">
    <p:push dir="l"/>
  </p:transition>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234371">
            <a:off x="3566086" y="-4237604"/>
            <a:ext cx="11155828" cy="18762209"/>
          </a:xfrm>
          <a:custGeom>
            <a:avLst/>
            <a:gdLst/>
            <a:ahLst/>
            <a:cxnLst/>
            <a:rect r="r" b="b" t="t" l="l"/>
            <a:pathLst>
              <a:path h="18762209" w="11155828">
                <a:moveTo>
                  <a:pt x="10275063" y="0"/>
                </a:moveTo>
                <a:lnTo>
                  <a:pt x="11155828" y="18266778"/>
                </a:lnTo>
                <a:lnTo>
                  <a:pt x="880765" y="18762208"/>
                </a:lnTo>
                <a:lnTo>
                  <a:pt x="0" y="495430"/>
                </a:lnTo>
                <a:lnTo>
                  <a:pt x="10275063" y="0"/>
                </a:lnTo>
                <a:close/>
              </a:path>
            </a:pathLst>
          </a:custGeom>
          <a:blipFill>
            <a:blip r:embed="rId2"/>
            <a:stretch>
              <a:fillRect l="-16198" t="-1284" r="-16198" b="-1284"/>
            </a:stretch>
          </a:blipFill>
        </p:spPr>
      </p:sp>
      <p:sp>
        <p:nvSpPr>
          <p:cNvPr name="AutoShape 3" id="3"/>
          <p:cNvSpPr/>
          <p:nvPr/>
        </p:nvSpPr>
        <p:spPr>
          <a:xfrm flipV="true">
            <a:off x="698400" y="1726797"/>
            <a:ext cx="16560812" cy="38099"/>
          </a:xfrm>
          <a:prstGeom prst="line">
            <a:avLst/>
          </a:prstGeom>
          <a:ln cap="flat" w="76200">
            <a:solidFill>
              <a:srgbClr val="000000"/>
            </a:solidFill>
            <a:prstDash val="solid"/>
            <a:headEnd type="none" len="sm" w="sm"/>
            <a:tailEnd type="none" len="sm" w="sm"/>
          </a:ln>
        </p:spPr>
      </p:sp>
      <p:sp>
        <p:nvSpPr>
          <p:cNvPr name="TextBox 4" id="4"/>
          <p:cNvSpPr txBox="true"/>
          <p:nvPr/>
        </p:nvSpPr>
        <p:spPr>
          <a:xfrm rot="0">
            <a:off x="299335" y="734348"/>
            <a:ext cx="17689329" cy="903604"/>
          </a:xfrm>
          <a:prstGeom prst="rect">
            <a:avLst/>
          </a:prstGeom>
        </p:spPr>
        <p:txBody>
          <a:bodyPr anchor="t" rtlCol="false" tIns="0" lIns="0" bIns="0" rIns="0">
            <a:spAutoFit/>
          </a:bodyPr>
          <a:lstStyle/>
          <a:p>
            <a:pPr algn="l">
              <a:lnSpc>
                <a:spcPts val="7420"/>
              </a:lnSpc>
            </a:pPr>
            <a:r>
              <a:rPr lang="en-US" sz="5300" b="true">
                <a:solidFill>
                  <a:srgbClr val="000000"/>
                </a:solidFill>
                <a:latin typeface="Noto Sans Bold"/>
                <a:ea typeface="Noto Sans Bold"/>
                <a:cs typeface="Noto Sans Bold"/>
                <a:sym typeface="Noto Sans Bold"/>
              </a:rPr>
              <a:t>MÔ TẢ THỦ TỤC, HÀM, TRIGGER, CURSOR CỦA NHÓM</a:t>
            </a:r>
          </a:p>
        </p:txBody>
      </p:sp>
      <p:sp>
        <p:nvSpPr>
          <p:cNvPr name="Freeform 5" id="5"/>
          <p:cNvSpPr/>
          <p:nvPr/>
        </p:nvSpPr>
        <p:spPr>
          <a:xfrm flipH="false" flipV="false" rot="3215950">
            <a:off x="-495956" y="-920638"/>
            <a:ext cx="4456085" cy="4318351"/>
          </a:xfrm>
          <a:custGeom>
            <a:avLst/>
            <a:gdLst/>
            <a:ahLst/>
            <a:cxnLst/>
            <a:rect r="r" b="b" t="t" l="l"/>
            <a:pathLst>
              <a:path h="4318351" w="4456085">
                <a:moveTo>
                  <a:pt x="0" y="0"/>
                </a:moveTo>
                <a:lnTo>
                  <a:pt x="4456085" y="0"/>
                </a:lnTo>
                <a:lnTo>
                  <a:pt x="4456085" y="4318352"/>
                </a:lnTo>
                <a:lnTo>
                  <a:pt x="0" y="431835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903222">
            <a:off x="14874904" y="9112414"/>
            <a:ext cx="2239957" cy="707216"/>
          </a:xfrm>
          <a:custGeom>
            <a:avLst/>
            <a:gdLst/>
            <a:ahLst/>
            <a:cxnLst/>
            <a:rect r="r" b="b" t="t" l="l"/>
            <a:pathLst>
              <a:path h="707216" w="2239957">
                <a:moveTo>
                  <a:pt x="0" y="0"/>
                </a:moveTo>
                <a:lnTo>
                  <a:pt x="2239957" y="0"/>
                </a:lnTo>
                <a:lnTo>
                  <a:pt x="2239957" y="707217"/>
                </a:lnTo>
                <a:lnTo>
                  <a:pt x="0" y="707217"/>
                </a:lnTo>
                <a:lnTo>
                  <a:pt x="0" y="0"/>
                </a:lnTo>
                <a:close/>
              </a:path>
            </a:pathLst>
          </a:custGeom>
          <a:blipFill>
            <a:blip r:embed="rId5"/>
            <a:stretch>
              <a:fillRect l="0" t="0" r="0" b="0"/>
            </a:stretch>
          </a:blipFill>
        </p:spPr>
      </p:sp>
      <p:sp>
        <p:nvSpPr>
          <p:cNvPr name="Freeform 7" id="7"/>
          <p:cNvSpPr/>
          <p:nvPr/>
        </p:nvSpPr>
        <p:spPr>
          <a:xfrm flipH="false" flipV="false" rot="0">
            <a:off x="123287" y="3627754"/>
            <a:ext cx="9806430" cy="5630546"/>
          </a:xfrm>
          <a:custGeom>
            <a:avLst/>
            <a:gdLst/>
            <a:ahLst/>
            <a:cxnLst/>
            <a:rect r="r" b="b" t="t" l="l"/>
            <a:pathLst>
              <a:path h="5630546" w="9806430">
                <a:moveTo>
                  <a:pt x="0" y="0"/>
                </a:moveTo>
                <a:lnTo>
                  <a:pt x="9806431" y="0"/>
                </a:lnTo>
                <a:lnTo>
                  <a:pt x="9806431" y="5630546"/>
                </a:lnTo>
                <a:lnTo>
                  <a:pt x="0" y="5630546"/>
                </a:lnTo>
                <a:lnTo>
                  <a:pt x="0" y="0"/>
                </a:lnTo>
                <a:close/>
              </a:path>
            </a:pathLst>
          </a:custGeom>
          <a:blipFill>
            <a:blip r:embed="rId6"/>
            <a:stretch>
              <a:fillRect l="0" t="0" r="0" b="0"/>
            </a:stretch>
          </a:blipFill>
        </p:spPr>
      </p:sp>
      <p:sp>
        <p:nvSpPr>
          <p:cNvPr name="Freeform 8" id="8"/>
          <p:cNvSpPr/>
          <p:nvPr/>
        </p:nvSpPr>
        <p:spPr>
          <a:xfrm flipH="false" flipV="false" rot="0">
            <a:off x="9990224" y="5318688"/>
            <a:ext cx="8580977" cy="965334"/>
          </a:xfrm>
          <a:custGeom>
            <a:avLst/>
            <a:gdLst/>
            <a:ahLst/>
            <a:cxnLst/>
            <a:rect r="r" b="b" t="t" l="l"/>
            <a:pathLst>
              <a:path h="965334" w="8580977">
                <a:moveTo>
                  <a:pt x="0" y="0"/>
                </a:moveTo>
                <a:lnTo>
                  <a:pt x="8580977" y="0"/>
                </a:lnTo>
                <a:lnTo>
                  <a:pt x="8580977" y="965334"/>
                </a:lnTo>
                <a:lnTo>
                  <a:pt x="0" y="965334"/>
                </a:lnTo>
                <a:lnTo>
                  <a:pt x="0" y="0"/>
                </a:lnTo>
                <a:close/>
              </a:path>
            </a:pathLst>
          </a:custGeom>
          <a:blipFill>
            <a:blip r:embed="rId7"/>
            <a:stretch>
              <a:fillRect l="-3382" t="0" r="-13716" b="0"/>
            </a:stretch>
          </a:blipFill>
        </p:spPr>
      </p:sp>
      <p:sp>
        <p:nvSpPr>
          <p:cNvPr name="TextBox 9" id="9"/>
          <p:cNvSpPr txBox="true"/>
          <p:nvPr/>
        </p:nvSpPr>
        <p:spPr>
          <a:xfrm rot="0">
            <a:off x="4308877" y="2216699"/>
            <a:ext cx="9301388" cy="949726"/>
          </a:xfrm>
          <a:prstGeom prst="rect">
            <a:avLst/>
          </a:prstGeom>
        </p:spPr>
        <p:txBody>
          <a:bodyPr anchor="t" rtlCol="false" tIns="0" lIns="0" bIns="0" rIns="0">
            <a:spAutoFit/>
          </a:bodyPr>
          <a:lstStyle/>
          <a:p>
            <a:pPr algn="ctr">
              <a:lnSpc>
                <a:spcPts val="3827"/>
              </a:lnSpc>
              <a:spcBef>
                <a:spcPct val="0"/>
              </a:spcBef>
            </a:pPr>
            <a:r>
              <a:rPr lang="en-US" b="true" sz="2734" spc="273">
                <a:solidFill>
                  <a:srgbClr val="000000"/>
                </a:solidFill>
                <a:latin typeface="Open Sauce Bold"/>
                <a:ea typeface="Open Sauce Bold"/>
                <a:cs typeface="Open Sauce Bold"/>
                <a:sym typeface="Open Sauce Bold"/>
              </a:rPr>
              <a:t>TRANCTION CHỐT SỔ: KHI ĐANG CHỐT CA NẾU CÓ HÓA ĐƠN MỚI THÌ SẼ GAY RA LỖI </a:t>
            </a:r>
          </a:p>
        </p:txBody>
      </p:sp>
      <p:sp>
        <p:nvSpPr>
          <p:cNvPr name="TextBox 10" id="10"/>
          <p:cNvSpPr txBox="true"/>
          <p:nvPr/>
        </p:nvSpPr>
        <p:spPr>
          <a:xfrm rot="0">
            <a:off x="3398942" y="9389823"/>
            <a:ext cx="909935" cy="662938"/>
          </a:xfrm>
          <a:prstGeom prst="rect">
            <a:avLst/>
          </a:prstGeom>
        </p:spPr>
        <p:txBody>
          <a:bodyPr anchor="t" rtlCol="false" tIns="0" lIns="0" bIns="0" rIns="0">
            <a:spAutoFit/>
          </a:bodyPr>
          <a:lstStyle/>
          <a:p>
            <a:pPr algn="ctr">
              <a:lnSpc>
                <a:spcPts val="5460"/>
              </a:lnSpc>
              <a:spcBef>
                <a:spcPct val="0"/>
              </a:spcBef>
            </a:pPr>
            <a:r>
              <a:rPr lang="en-US" b="true" sz="3900">
                <a:solidFill>
                  <a:srgbClr val="000000"/>
                </a:solidFill>
                <a:latin typeface="Noto Sans Bold"/>
                <a:ea typeface="Noto Sans Bold"/>
                <a:cs typeface="Noto Sans Bold"/>
                <a:sym typeface="Noto Sans Bold"/>
              </a:rPr>
              <a:t>PC1</a:t>
            </a:r>
          </a:p>
        </p:txBody>
      </p:sp>
      <p:sp>
        <p:nvSpPr>
          <p:cNvPr name="TextBox 11" id="11"/>
          <p:cNvSpPr txBox="true"/>
          <p:nvPr/>
        </p:nvSpPr>
        <p:spPr>
          <a:xfrm rot="0">
            <a:off x="13825745" y="6962238"/>
            <a:ext cx="909935" cy="662938"/>
          </a:xfrm>
          <a:prstGeom prst="rect">
            <a:avLst/>
          </a:prstGeom>
        </p:spPr>
        <p:txBody>
          <a:bodyPr anchor="t" rtlCol="false" tIns="0" lIns="0" bIns="0" rIns="0">
            <a:spAutoFit/>
          </a:bodyPr>
          <a:lstStyle/>
          <a:p>
            <a:pPr algn="ctr">
              <a:lnSpc>
                <a:spcPts val="5460"/>
              </a:lnSpc>
              <a:spcBef>
                <a:spcPct val="0"/>
              </a:spcBef>
            </a:pPr>
            <a:r>
              <a:rPr lang="en-US" b="true" sz="3900">
                <a:solidFill>
                  <a:srgbClr val="000000"/>
                </a:solidFill>
                <a:latin typeface="Noto Sans Bold"/>
                <a:ea typeface="Noto Sans Bold"/>
                <a:cs typeface="Noto Sans Bold"/>
                <a:sym typeface="Noto Sans Bold"/>
              </a:rPr>
              <a:t>PC2</a:t>
            </a:r>
          </a:p>
        </p:txBody>
      </p:sp>
      <p:sp>
        <p:nvSpPr>
          <p:cNvPr name="TextBox 12" id="12"/>
          <p:cNvSpPr txBox="true"/>
          <p:nvPr/>
        </p:nvSpPr>
        <p:spPr>
          <a:xfrm rot="0">
            <a:off x="17396004" y="9182100"/>
            <a:ext cx="434340" cy="573406"/>
          </a:xfrm>
          <a:prstGeom prst="rect">
            <a:avLst/>
          </a:prstGeom>
        </p:spPr>
        <p:txBody>
          <a:bodyPr anchor="t" rtlCol="false" tIns="0" lIns="0" bIns="0" rIns="0">
            <a:spAutoFit/>
          </a:bodyPr>
          <a:lstStyle/>
          <a:p>
            <a:pPr algn="ctr">
              <a:lnSpc>
                <a:spcPts val="4619"/>
              </a:lnSpc>
              <a:spcBef>
                <a:spcPct val="0"/>
              </a:spcBef>
            </a:pPr>
            <a:r>
              <a:rPr lang="en-US" sz="3299">
                <a:solidFill>
                  <a:srgbClr val="5B4F47"/>
                </a:solidFill>
                <a:latin typeface="Open Sauce"/>
                <a:ea typeface="Open Sauce"/>
                <a:cs typeface="Open Sauce"/>
                <a:sym typeface="Open Sauce"/>
              </a:rPr>
              <a:t>17</a:t>
            </a:r>
          </a:p>
        </p:txBody>
      </p:sp>
    </p:spTree>
  </p:cSld>
  <p:clrMapOvr>
    <a:masterClrMapping/>
  </p:clrMapOvr>
  <p:transition spd="fast">
    <p:push dir="l"/>
  </p:transition>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234371">
            <a:off x="3566086" y="-4237604"/>
            <a:ext cx="11155828" cy="18762209"/>
          </a:xfrm>
          <a:custGeom>
            <a:avLst/>
            <a:gdLst/>
            <a:ahLst/>
            <a:cxnLst/>
            <a:rect r="r" b="b" t="t" l="l"/>
            <a:pathLst>
              <a:path h="18762209" w="11155828">
                <a:moveTo>
                  <a:pt x="10275063" y="0"/>
                </a:moveTo>
                <a:lnTo>
                  <a:pt x="11155828" y="18266778"/>
                </a:lnTo>
                <a:lnTo>
                  <a:pt x="880765" y="18762208"/>
                </a:lnTo>
                <a:lnTo>
                  <a:pt x="0" y="495430"/>
                </a:lnTo>
                <a:lnTo>
                  <a:pt x="10275063" y="0"/>
                </a:lnTo>
                <a:close/>
              </a:path>
            </a:pathLst>
          </a:custGeom>
          <a:blipFill>
            <a:blip r:embed="rId2"/>
            <a:stretch>
              <a:fillRect l="-16198" t="-1284" r="-16198" b="-1284"/>
            </a:stretch>
          </a:blipFill>
        </p:spPr>
      </p:sp>
      <p:sp>
        <p:nvSpPr>
          <p:cNvPr name="Freeform 3" id="3"/>
          <p:cNvSpPr/>
          <p:nvPr/>
        </p:nvSpPr>
        <p:spPr>
          <a:xfrm flipH="false" flipV="false" rot="3215950">
            <a:off x="-495956" y="-920638"/>
            <a:ext cx="4456085" cy="4318351"/>
          </a:xfrm>
          <a:custGeom>
            <a:avLst/>
            <a:gdLst/>
            <a:ahLst/>
            <a:cxnLst/>
            <a:rect r="r" b="b" t="t" l="l"/>
            <a:pathLst>
              <a:path h="4318351" w="4456085">
                <a:moveTo>
                  <a:pt x="0" y="0"/>
                </a:moveTo>
                <a:lnTo>
                  <a:pt x="4456085" y="0"/>
                </a:lnTo>
                <a:lnTo>
                  <a:pt x="4456085" y="4318352"/>
                </a:lnTo>
                <a:lnTo>
                  <a:pt x="0" y="431835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903222">
            <a:off x="14874904" y="9112414"/>
            <a:ext cx="2239957" cy="707216"/>
          </a:xfrm>
          <a:custGeom>
            <a:avLst/>
            <a:gdLst/>
            <a:ahLst/>
            <a:cxnLst/>
            <a:rect r="r" b="b" t="t" l="l"/>
            <a:pathLst>
              <a:path h="707216" w="2239957">
                <a:moveTo>
                  <a:pt x="0" y="0"/>
                </a:moveTo>
                <a:lnTo>
                  <a:pt x="2239957" y="0"/>
                </a:lnTo>
                <a:lnTo>
                  <a:pt x="2239957" y="707217"/>
                </a:lnTo>
                <a:lnTo>
                  <a:pt x="0" y="707217"/>
                </a:lnTo>
                <a:lnTo>
                  <a:pt x="0" y="0"/>
                </a:lnTo>
                <a:close/>
              </a:path>
            </a:pathLst>
          </a:custGeom>
          <a:blipFill>
            <a:blip r:embed="rId5"/>
            <a:stretch>
              <a:fillRect l="0" t="0" r="0" b="0"/>
            </a:stretch>
          </a:blipFill>
        </p:spPr>
      </p:sp>
      <p:sp>
        <p:nvSpPr>
          <p:cNvPr name="Freeform 5" id="5"/>
          <p:cNvSpPr/>
          <p:nvPr/>
        </p:nvSpPr>
        <p:spPr>
          <a:xfrm flipH="false" flipV="false" rot="0">
            <a:off x="2355997" y="4033841"/>
            <a:ext cx="13890781" cy="4657618"/>
          </a:xfrm>
          <a:custGeom>
            <a:avLst/>
            <a:gdLst/>
            <a:ahLst/>
            <a:cxnLst/>
            <a:rect r="r" b="b" t="t" l="l"/>
            <a:pathLst>
              <a:path h="4657618" w="13890781">
                <a:moveTo>
                  <a:pt x="0" y="0"/>
                </a:moveTo>
                <a:lnTo>
                  <a:pt x="13890781" y="0"/>
                </a:lnTo>
                <a:lnTo>
                  <a:pt x="13890781" y="4657618"/>
                </a:lnTo>
                <a:lnTo>
                  <a:pt x="0" y="4657618"/>
                </a:lnTo>
                <a:lnTo>
                  <a:pt x="0" y="0"/>
                </a:lnTo>
                <a:close/>
              </a:path>
            </a:pathLst>
          </a:custGeom>
          <a:blipFill>
            <a:blip r:embed="rId6"/>
            <a:stretch>
              <a:fillRect l="0" t="0" r="0" b="0"/>
            </a:stretch>
          </a:blipFill>
        </p:spPr>
      </p:sp>
      <p:sp>
        <p:nvSpPr>
          <p:cNvPr name="TextBox 6" id="6"/>
          <p:cNvSpPr txBox="true"/>
          <p:nvPr/>
        </p:nvSpPr>
        <p:spPr>
          <a:xfrm rot="0">
            <a:off x="0" y="2054392"/>
            <a:ext cx="9301388" cy="463951"/>
          </a:xfrm>
          <a:prstGeom prst="rect">
            <a:avLst/>
          </a:prstGeom>
        </p:spPr>
        <p:txBody>
          <a:bodyPr anchor="t" rtlCol="false" tIns="0" lIns="0" bIns="0" rIns="0">
            <a:spAutoFit/>
          </a:bodyPr>
          <a:lstStyle/>
          <a:p>
            <a:pPr algn="ctr">
              <a:lnSpc>
                <a:spcPts val="3827"/>
              </a:lnSpc>
              <a:spcBef>
                <a:spcPct val="0"/>
              </a:spcBef>
            </a:pPr>
          </a:p>
        </p:txBody>
      </p:sp>
      <p:sp>
        <p:nvSpPr>
          <p:cNvPr name="TextBox 7" id="7"/>
          <p:cNvSpPr txBox="true"/>
          <p:nvPr/>
        </p:nvSpPr>
        <p:spPr>
          <a:xfrm rot="0">
            <a:off x="7849941" y="3049007"/>
            <a:ext cx="2902893" cy="662938"/>
          </a:xfrm>
          <a:prstGeom prst="rect">
            <a:avLst/>
          </a:prstGeom>
        </p:spPr>
        <p:txBody>
          <a:bodyPr anchor="t" rtlCol="false" tIns="0" lIns="0" bIns="0" rIns="0">
            <a:spAutoFit/>
          </a:bodyPr>
          <a:lstStyle/>
          <a:p>
            <a:pPr algn="ctr">
              <a:lnSpc>
                <a:spcPts val="5460"/>
              </a:lnSpc>
              <a:spcBef>
                <a:spcPct val="0"/>
              </a:spcBef>
            </a:pPr>
            <a:r>
              <a:rPr lang="en-US" b="true" sz="3900">
                <a:solidFill>
                  <a:srgbClr val="000000"/>
                </a:solidFill>
                <a:latin typeface="Noto Sans Bold"/>
                <a:ea typeface="Noto Sans Bold"/>
                <a:cs typeface="Noto Sans Bold"/>
                <a:sym typeface="Noto Sans Bold"/>
              </a:rPr>
              <a:t>user và role</a:t>
            </a:r>
          </a:p>
        </p:txBody>
      </p:sp>
      <p:sp>
        <p:nvSpPr>
          <p:cNvPr name="AutoShape 8" id="8"/>
          <p:cNvSpPr/>
          <p:nvPr/>
        </p:nvSpPr>
        <p:spPr>
          <a:xfrm flipV="true">
            <a:off x="863594" y="2727113"/>
            <a:ext cx="16560812" cy="38099"/>
          </a:xfrm>
          <a:prstGeom prst="line">
            <a:avLst/>
          </a:prstGeom>
          <a:ln cap="flat" w="76200">
            <a:solidFill>
              <a:srgbClr val="000000"/>
            </a:solidFill>
            <a:prstDash val="solid"/>
            <a:headEnd type="none" len="sm" w="sm"/>
            <a:tailEnd type="none" len="sm" w="sm"/>
          </a:ln>
        </p:spPr>
      </p:sp>
      <p:sp>
        <p:nvSpPr>
          <p:cNvPr name="TextBox 9" id="9"/>
          <p:cNvSpPr txBox="true"/>
          <p:nvPr/>
        </p:nvSpPr>
        <p:spPr>
          <a:xfrm rot="0">
            <a:off x="3353345" y="467929"/>
            <a:ext cx="11896085" cy="2050415"/>
          </a:xfrm>
          <a:prstGeom prst="rect">
            <a:avLst/>
          </a:prstGeom>
        </p:spPr>
        <p:txBody>
          <a:bodyPr anchor="t" rtlCol="false" tIns="0" lIns="0" bIns="0" rIns="0">
            <a:spAutoFit/>
          </a:bodyPr>
          <a:lstStyle/>
          <a:p>
            <a:pPr algn="l">
              <a:lnSpc>
                <a:spcPts val="8260"/>
              </a:lnSpc>
            </a:pPr>
            <a:r>
              <a:rPr lang="en-US" sz="5900" b="true">
                <a:solidFill>
                  <a:srgbClr val="000000"/>
                </a:solidFill>
                <a:latin typeface="Noto Sans Bold"/>
                <a:ea typeface="Noto Sans Bold"/>
                <a:cs typeface="Noto Sans Bold"/>
                <a:sym typeface="Noto Sans Bold"/>
              </a:rPr>
              <a:t>MÔ TẢ THỦ TỤC, HÀM, TRIGGER, </a:t>
            </a:r>
          </a:p>
          <a:p>
            <a:pPr algn="l">
              <a:lnSpc>
                <a:spcPts val="8260"/>
              </a:lnSpc>
            </a:pPr>
            <a:r>
              <a:rPr lang="en-US" sz="5900" b="true">
                <a:solidFill>
                  <a:srgbClr val="000000"/>
                </a:solidFill>
                <a:latin typeface="Noto Sans Bold"/>
                <a:ea typeface="Noto Sans Bold"/>
                <a:cs typeface="Noto Sans Bold"/>
                <a:sym typeface="Noto Sans Bold"/>
              </a:rPr>
              <a:t>CURSOR CỦA NHÓM</a:t>
            </a:r>
          </a:p>
        </p:txBody>
      </p:sp>
      <p:sp>
        <p:nvSpPr>
          <p:cNvPr name="TextBox 10" id="10"/>
          <p:cNvSpPr txBox="true"/>
          <p:nvPr/>
        </p:nvSpPr>
        <p:spPr>
          <a:xfrm rot="0">
            <a:off x="17388384" y="9182100"/>
            <a:ext cx="449580" cy="573406"/>
          </a:xfrm>
          <a:prstGeom prst="rect">
            <a:avLst/>
          </a:prstGeom>
        </p:spPr>
        <p:txBody>
          <a:bodyPr anchor="t" rtlCol="false" tIns="0" lIns="0" bIns="0" rIns="0">
            <a:spAutoFit/>
          </a:bodyPr>
          <a:lstStyle/>
          <a:p>
            <a:pPr algn="ctr">
              <a:lnSpc>
                <a:spcPts val="4619"/>
              </a:lnSpc>
              <a:spcBef>
                <a:spcPct val="0"/>
              </a:spcBef>
            </a:pPr>
            <a:r>
              <a:rPr lang="en-US" sz="3299">
                <a:solidFill>
                  <a:srgbClr val="5B4F47"/>
                </a:solidFill>
                <a:latin typeface="Open Sauce"/>
                <a:ea typeface="Open Sauce"/>
                <a:cs typeface="Open Sauce"/>
                <a:sym typeface="Open Sauce"/>
              </a:rPr>
              <a:t>18</a:t>
            </a:r>
          </a:p>
        </p:txBody>
      </p:sp>
    </p:spTree>
  </p:cSld>
  <p:clrMapOvr>
    <a:masterClrMapping/>
  </p:clrMapOvr>
  <p:transition spd="fast">
    <p:push dir="l"/>
  </p:transition>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234371">
            <a:off x="3566086" y="-4237604"/>
            <a:ext cx="11155828" cy="18762209"/>
          </a:xfrm>
          <a:custGeom>
            <a:avLst/>
            <a:gdLst/>
            <a:ahLst/>
            <a:cxnLst/>
            <a:rect r="r" b="b" t="t" l="l"/>
            <a:pathLst>
              <a:path h="18762209" w="11155828">
                <a:moveTo>
                  <a:pt x="10275063" y="0"/>
                </a:moveTo>
                <a:lnTo>
                  <a:pt x="11155828" y="18266778"/>
                </a:lnTo>
                <a:lnTo>
                  <a:pt x="880765" y="18762208"/>
                </a:lnTo>
                <a:lnTo>
                  <a:pt x="0" y="495430"/>
                </a:lnTo>
                <a:lnTo>
                  <a:pt x="10275063" y="0"/>
                </a:lnTo>
                <a:close/>
              </a:path>
            </a:pathLst>
          </a:custGeom>
          <a:blipFill>
            <a:blip r:embed="rId2"/>
            <a:stretch>
              <a:fillRect l="-16198" t="-1284" r="-16198" b="-1284"/>
            </a:stretch>
          </a:blipFill>
        </p:spPr>
      </p:sp>
      <p:sp>
        <p:nvSpPr>
          <p:cNvPr name="Freeform 3" id="3"/>
          <p:cNvSpPr/>
          <p:nvPr/>
        </p:nvSpPr>
        <p:spPr>
          <a:xfrm flipH="false" flipV="false" rot="3215950">
            <a:off x="-495956" y="-920638"/>
            <a:ext cx="4456085" cy="4318351"/>
          </a:xfrm>
          <a:custGeom>
            <a:avLst/>
            <a:gdLst/>
            <a:ahLst/>
            <a:cxnLst/>
            <a:rect r="r" b="b" t="t" l="l"/>
            <a:pathLst>
              <a:path h="4318351" w="4456085">
                <a:moveTo>
                  <a:pt x="0" y="0"/>
                </a:moveTo>
                <a:lnTo>
                  <a:pt x="4456085" y="0"/>
                </a:lnTo>
                <a:lnTo>
                  <a:pt x="4456085" y="4318352"/>
                </a:lnTo>
                <a:lnTo>
                  <a:pt x="0" y="431835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4" id="4"/>
          <p:cNvSpPr/>
          <p:nvPr/>
        </p:nvSpPr>
        <p:spPr>
          <a:xfrm rot="0">
            <a:off x="-407132" y="2358644"/>
            <a:ext cx="19149227" cy="6426203"/>
          </a:xfrm>
          <a:prstGeom prst="rect">
            <a:avLst/>
          </a:prstGeom>
          <a:solidFill>
            <a:srgbClr val="EDECE7"/>
          </a:solidFill>
        </p:spPr>
      </p:sp>
      <p:sp>
        <p:nvSpPr>
          <p:cNvPr name="Freeform 5" id="5"/>
          <p:cNvSpPr/>
          <p:nvPr/>
        </p:nvSpPr>
        <p:spPr>
          <a:xfrm flipH="false" flipV="false" rot="903222">
            <a:off x="14874904" y="9112414"/>
            <a:ext cx="2239957" cy="707216"/>
          </a:xfrm>
          <a:custGeom>
            <a:avLst/>
            <a:gdLst/>
            <a:ahLst/>
            <a:cxnLst/>
            <a:rect r="r" b="b" t="t" l="l"/>
            <a:pathLst>
              <a:path h="707216" w="2239957">
                <a:moveTo>
                  <a:pt x="0" y="0"/>
                </a:moveTo>
                <a:lnTo>
                  <a:pt x="2239957" y="0"/>
                </a:lnTo>
                <a:lnTo>
                  <a:pt x="2239957" y="707217"/>
                </a:lnTo>
                <a:lnTo>
                  <a:pt x="0" y="707217"/>
                </a:lnTo>
                <a:lnTo>
                  <a:pt x="0" y="0"/>
                </a:lnTo>
                <a:close/>
              </a:path>
            </a:pathLst>
          </a:custGeom>
          <a:blipFill>
            <a:blip r:embed="rId5"/>
            <a:stretch>
              <a:fillRect l="0" t="0" r="0" b="0"/>
            </a:stretch>
          </a:blipFill>
        </p:spPr>
      </p:sp>
      <p:sp>
        <p:nvSpPr>
          <p:cNvPr name="Freeform 6" id="6"/>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6">
              <a:alphaModFix amt="50000"/>
            </a:blip>
            <a:stretch>
              <a:fillRect l="0" t="0" r="0" b="0"/>
            </a:stretch>
          </a:blipFill>
          <a:ln cap="sq">
            <a:noFill/>
            <a:prstDash val="solid"/>
            <a:miter/>
          </a:ln>
        </p:spPr>
      </p:sp>
      <p:sp>
        <p:nvSpPr>
          <p:cNvPr name="AutoShape 7" id="7"/>
          <p:cNvSpPr/>
          <p:nvPr/>
        </p:nvSpPr>
        <p:spPr>
          <a:xfrm flipV="true">
            <a:off x="698400" y="1726797"/>
            <a:ext cx="16560812" cy="38099"/>
          </a:xfrm>
          <a:prstGeom prst="line">
            <a:avLst/>
          </a:prstGeom>
          <a:ln cap="flat" w="76200">
            <a:solidFill>
              <a:srgbClr val="000000"/>
            </a:solidFill>
            <a:prstDash val="solid"/>
            <a:headEnd type="none" len="sm" w="sm"/>
            <a:tailEnd type="none" len="sm" w="sm"/>
          </a:ln>
        </p:spPr>
      </p:sp>
      <p:grpSp>
        <p:nvGrpSpPr>
          <p:cNvPr name="Group 8" id="8"/>
          <p:cNvGrpSpPr/>
          <p:nvPr/>
        </p:nvGrpSpPr>
        <p:grpSpPr>
          <a:xfrm rot="0">
            <a:off x="95469" y="3013700"/>
            <a:ext cx="3284045" cy="5771147"/>
            <a:chOff x="0" y="0"/>
            <a:chExt cx="2933399" cy="5154948"/>
          </a:xfrm>
        </p:grpSpPr>
        <p:sp>
          <p:nvSpPr>
            <p:cNvPr name="Freeform 9" id="9"/>
            <p:cNvSpPr/>
            <p:nvPr/>
          </p:nvSpPr>
          <p:spPr>
            <a:xfrm flipH="false" flipV="false" rot="0">
              <a:off x="0" y="0"/>
              <a:ext cx="2933399" cy="5154947"/>
            </a:xfrm>
            <a:custGeom>
              <a:avLst/>
              <a:gdLst/>
              <a:ahLst/>
              <a:cxnLst/>
              <a:rect r="r" b="b" t="t" l="l"/>
              <a:pathLst>
                <a:path h="5154947" w="2933399">
                  <a:moveTo>
                    <a:pt x="35190" y="0"/>
                  </a:moveTo>
                  <a:lnTo>
                    <a:pt x="2898210" y="0"/>
                  </a:lnTo>
                  <a:cubicBezTo>
                    <a:pt x="2917644" y="0"/>
                    <a:pt x="2933399" y="15755"/>
                    <a:pt x="2933399" y="35190"/>
                  </a:cubicBezTo>
                  <a:lnTo>
                    <a:pt x="2933399" y="5119758"/>
                  </a:lnTo>
                  <a:cubicBezTo>
                    <a:pt x="2933399" y="5129090"/>
                    <a:pt x="2929692" y="5138041"/>
                    <a:pt x="2923093" y="5144641"/>
                  </a:cubicBezTo>
                  <a:cubicBezTo>
                    <a:pt x="2916493" y="5151240"/>
                    <a:pt x="2907542" y="5154947"/>
                    <a:pt x="2898210" y="5154947"/>
                  </a:cubicBezTo>
                  <a:lnTo>
                    <a:pt x="35190" y="5154947"/>
                  </a:lnTo>
                  <a:cubicBezTo>
                    <a:pt x="15755" y="5154947"/>
                    <a:pt x="0" y="5139193"/>
                    <a:pt x="0" y="5119758"/>
                  </a:cubicBezTo>
                  <a:lnTo>
                    <a:pt x="0" y="35190"/>
                  </a:lnTo>
                  <a:cubicBezTo>
                    <a:pt x="0" y="15755"/>
                    <a:pt x="15755" y="0"/>
                    <a:pt x="35190" y="0"/>
                  </a:cubicBezTo>
                  <a:close/>
                </a:path>
              </a:pathLst>
            </a:custGeom>
            <a:solidFill>
              <a:srgbClr val="FFFFFF">
                <a:alpha val="49804"/>
              </a:srgbClr>
            </a:solidFill>
            <a:ln w="28575" cap="sq">
              <a:solidFill>
                <a:srgbClr val="000000">
                  <a:alpha val="49804"/>
                </a:srgbClr>
              </a:solidFill>
              <a:prstDash val="solid"/>
              <a:miter/>
            </a:ln>
          </p:spPr>
        </p:sp>
        <p:sp>
          <p:nvSpPr>
            <p:cNvPr name="TextBox 10" id="10"/>
            <p:cNvSpPr txBox="true"/>
            <p:nvPr/>
          </p:nvSpPr>
          <p:spPr>
            <a:xfrm>
              <a:off x="0" y="-47625"/>
              <a:ext cx="2933399" cy="5202573"/>
            </a:xfrm>
            <a:prstGeom prst="rect">
              <a:avLst/>
            </a:prstGeom>
          </p:spPr>
          <p:txBody>
            <a:bodyPr anchor="ctr" rtlCol="false" tIns="50800" lIns="50800" bIns="50800" rIns="50800"/>
            <a:lstStyle/>
            <a:p>
              <a:pPr algn="r">
                <a:lnSpc>
                  <a:spcPts val="3359"/>
                </a:lnSpc>
              </a:pPr>
            </a:p>
          </p:txBody>
        </p:sp>
      </p:grpSp>
      <p:grpSp>
        <p:nvGrpSpPr>
          <p:cNvPr name="Group 11" id="11"/>
          <p:cNvGrpSpPr/>
          <p:nvPr/>
        </p:nvGrpSpPr>
        <p:grpSpPr>
          <a:xfrm rot="0">
            <a:off x="3750989" y="3013700"/>
            <a:ext cx="3284045" cy="5771147"/>
            <a:chOff x="0" y="0"/>
            <a:chExt cx="2933399" cy="5154948"/>
          </a:xfrm>
        </p:grpSpPr>
        <p:sp>
          <p:nvSpPr>
            <p:cNvPr name="Freeform 12" id="12"/>
            <p:cNvSpPr/>
            <p:nvPr/>
          </p:nvSpPr>
          <p:spPr>
            <a:xfrm flipH="false" flipV="false" rot="0">
              <a:off x="0" y="0"/>
              <a:ext cx="2933399" cy="5154947"/>
            </a:xfrm>
            <a:custGeom>
              <a:avLst/>
              <a:gdLst/>
              <a:ahLst/>
              <a:cxnLst/>
              <a:rect r="r" b="b" t="t" l="l"/>
              <a:pathLst>
                <a:path h="5154947" w="2933399">
                  <a:moveTo>
                    <a:pt x="35190" y="0"/>
                  </a:moveTo>
                  <a:lnTo>
                    <a:pt x="2898210" y="0"/>
                  </a:lnTo>
                  <a:cubicBezTo>
                    <a:pt x="2917644" y="0"/>
                    <a:pt x="2933399" y="15755"/>
                    <a:pt x="2933399" y="35190"/>
                  </a:cubicBezTo>
                  <a:lnTo>
                    <a:pt x="2933399" y="5119758"/>
                  </a:lnTo>
                  <a:cubicBezTo>
                    <a:pt x="2933399" y="5129090"/>
                    <a:pt x="2929692" y="5138041"/>
                    <a:pt x="2923093" y="5144641"/>
                  </a:cubicBezTo>
                  <a:cubicBezTo>
                    <a:pt x="2916493" y="5151240"/>
                    <a:pt x="2907542" y="5154947"/>
                    <a:pt x="2898210" y="5154947"/>
                  </a:cubicBezTo>
                  <a:lnTo>
                    <a:pt x="35190" y="5154947"/>
                  </a:lnTo>
                  <a:cubicBezTo>
                    <a:pt x="15755" y="5154947"/>
                    <a:pt x="0" y="5139193"/>
                    <a:pt x="0" y="5119758"/>
                  </a:cubicBezTo>
                  <a:lnTo>
                    <a:pt x="0" y="35190"/>
                  </a:lnTo>
                  <a:cubicBezTo>
                    <a:pt x="0" y="15755"/>
                    <a:pt x="15755" y="0"/>
                    <a:pt x="35190" y="0"/>
                  </a:cubicBezTo>
                  <a:close/>
                </a:path>
              </a:pathLst>
            </a:custGeom>
            <a:solidFill>
              <a:srgbClr val="FFFFFF">
                <a:alpha val="49804"/>
              </a:srgbClr>
            </a:solidFill>
            <a:ln w="28575" cap="sq">
              <a:solidFill>
                <a:srgbClr val="000000">
                  <a:alpha val="49804"/>
                </a:srgbClr>
              </a:solidFill>
              <a:prstDash val="solid"/>
              <a:miter/>
            </a:ln>
          </p:spPr>
        </p:sp>
        <p:sp>
          <p:nvSpPr>
            <p:cNvPr name="TextBox 13" id="13"/>
            <p:cNvSpPr txBox="true"/>
            <p:nvPr/>
          </p:nvSpPr>
          <p:spPr>
            <a:xfrm>
              <a:off x="0" y="-47625"/>
              <a:ext cx="2933399" cy="5202573"/>
            </a:xfrm>
            <a:prstGeom prst="rect">
              <a:avLst/>
            </a:prstGeom>
          </p:spPr>
          <p:txBody>
            <a:bodyPr anchor="ctr" rtlCol="false" tIns="50800" lIns="50800" bIns="50800" rIns="50800"/>
            <a:lstStyle/>
            <a:p>
              <a:pPr algn="r">
                <a:lnSpc>
                  <a:spcPts val="3359"/>
                </a:lnSpc>
              </a:pPr>
            </a:p>
          </p:txBody>
        </p:sp>
      </p:grpSp>
      <p:grpSp>
        <p:nvGrpSpPr>
          <p:cNvPr name="Group 14" id="14"/>
          <p:cNvGrpSpPr/>
          <p:nvPr/>
        </p:nvGrpSpPr>
        <p:grpSpPr>
          <a:xfrm rot="0">
            <a:off x="7320784" y="3013700"/>
            <a:ext cx="3560489" cy="5771147"/>
            <a:chOff x="0" y="0"/>
            <a:chExt cx="3180327" cy="5154948"/>
          </a:xfrm>
        </p:grpSpPr>
        <p:sp>
          <p:nvSpPr>
            <p:cNvPr name="Freeform 15" id="15"/>
            <p:cNvSpPr/>
            <p:nvPr/>
          </p:nvSpPr>
          <p:spPr>
            <a:xfrm flipH="false" flipV="false" rot="0">
              <a:off x="0" y="0"/>
              <a:ext cx="3180327" cy="5154947"/>
            </a:xfrm>
            <a:custGeom>
              <a:avLst/>
              <a:gdLst/>
              <a:ahLst/>
              <a:cxnLst/>
              <a:rect r="r" b="b" t="t" l="l"/>
              <a:pathLst>
                <a:path h="5154947" w="3180327">
                  <a:moveTo>
                    <a:pt x="32458" y="0"/>
                  </a:moveTo>
                  <a:lnTo>
                    <a:pt x="3147869" y="0"/>
                  </a:lnTo>
                  <a:cubicBezTo>
                    <a:pt x="3156477" y="0"/>
                    <a:pt x="3164733" y="3420"/>
                    <a:pt x="3170820" y="9507"/>
                  </a:cubicBezTo>
                  <a:cubicBezTo>
                    <a:pt x="3176907" y="15594"/>
                    <a:pt x="3180327" y="23849"/>
                    <a:pt x="3180327" y="32458"/>
                  </a:cubicBezTo>
                  <a:lnTo>
                    <a:pt x="3180327" y="5122490"/>
                  </a:lnTo>
                  <a:cubicBezTo>
                    <a:pt x="3180327" y="5131098"/>
                    <a:pt x="3176907" y="5139354"/>
                    <a:pt x="3170820" y="5145441"/>
                  </a:cubicBezTo>
                  <a:cubicBezTo>
                    <a:pt x="3164733" y="5151528"/>
                    <a:pt x="3156477" y="5154947"/>
                    <a:pt x="3147869" y="5154947"/>
                  </a:cubicBezTo>
                  <a:lnTo>
                    <a:pt x="32458" y="5154947"/>
                  </a:lnTo>
                  <a:cubicBezTo>
                    <a:pt x="23849" y="5154947"/>
                    <a:pt x="15594" y="5151528"/>
                    <a:pt x="9507" y="5145441"/>
                  </a:cubicBezTo>
                  <a:cubicBezTo>
                    <a:pt x="3420" y="5139354"/>
                    <a:pt x="0" y="5131098"/>
                    <a:pt x="0" y="5122490"/>
                  </a:cubicBezTo>
                  <a:lnTo>
                    <a:pt x="0" y="32458"/>
                  </a:lnTo>
                  <a:cubicBezTo>
                    <a:pt x="0" y="23849"/>
                    <a:pt x="3420" y="15594"/>
                    <a:pt x="9507" y="9507"/>
                  </a:cubicBezTo>
                  <a:cubicBezTo>
                    <a:pt x="15594" y="3420"/>
                    <a:pt x="23849" y="0"/>
                    <a:pt x="32458" y="0"/>
                  </a:cubicBezTo>
                  <a:close/>
                </a:path>
              </a:pathLst>
            </a:custGeom>
            <a:solidFill>
              <a:srgbClr val="FFFFFF">
                <a:alpha val="49804"/>
              </a:srgbClr>
            </a:solidFill>
            <a:ln w="28575" cap="sq">
              <a:solidFill>
                <a:srgbClr val="000000">
                  <a:alpha val="49804"/>
                </a:srgbClr>
              </a:solidFill>
              <a:prstDash val="solid"/>
              <a:miter/>
            </a:ln>
          </p:spPr>
        </p:sp>
        <p:sp>
          <p:nvSpPr>
            <p:cNvPr name="TextBox 16" id="16"/>
            <p:cNvSpPr txBox="true"/>
            <p:nvPr/>
          </p:nvSpPr>
          <p:spPr>
            <a:xfrm>
              <a:off x="0" y="-47625"/>
              <a:ext cx="3180327" cy="5202573"/>
            </a:xfrm>
            <a:prstGeom prst="rect">
              <a:avLst/>
            </a:prstGeom>
          </p:spPr>
          <p:txBody>
            <a:bodyPr anchor="ctr" rtlCol="false" tIns="50800" lIns="50800" bIns="50800" rIns="50800"/>
            <a:lstStyle/>
            <a:p>
              <a:pPr algn="r">
                <a:lnSpc>
                  <a:spcPts val="3359"/>
                </a:lnSpc>
              </a:pPr>
            </a:p>
          </p:txBody>
        </p:sp>
      </p:grpSp>
      <p:grpSp>
        <p:nvGrpSpPr>
          <p:cNvPr name="Group 17" id="17"/>
          <p:cNvGrpSpPr/>
          <p:nvPr/>
        </p:nvGrpSpPr>
        <p:grpSpPr>
          <a:xfrm rot="0">
            <a:off x="11252747" y="3013700"/>
            <a:ext cx="3284045" cy="5771147"/>
            <a:chOff x="0" y="0"/>
            <a:chExt cx="2933399" cy="5154948"/>
          </a:xfrm>
        </p:grpSpPr>
        <p:sp>
          <p:nvSpPr>
            <p:cNvPr name="Freeform 18" id="18"/>
            <p:cNvSpPr/>
            <p:nvPr/>
          </p:nvSpPr>
          <p:spPr>
            <a:xfrm flipH="false" flipV="false" rot="0">
              <a:off x="0" y="0"/>
              <a:ext cx="2933399" cy="5154947"/>
            </a:xfrm>
            <a:custGeom>
              <a:avLst/>
              <a:gdLst/>
              <a:ahLst/>
              <a:cxnLst/>
              <a:rect r="r" b="b" t="t" l="l"/>
              <a:pathLst>
                <a:path h="5154947" w="2933399">
                  <a:moveTo>
                    <a:pt x="35190" y="0"/>
                  </a:moveTo>
                  <a:lnTo>
                    <a:pt x="2898210" y="0"/>
                  </a:lnTo>
                  <a:cubicBezTo>
                    <a:pt x="2917644" y="0"/>
                    <a:pt x="2933399" y="15755"/>
                    <a:pt x="2933399" y="35190"/>
                  </a:cubicBezTo>
                  <a:lnTo>
                    <a:pt x="2933399" y="5119758"/>
                  </a:lnTo>
                  <a:cubicBezTo>
                    <a:pt x="2933399" y="5129090"/>
                    <a:pt x="2929692" y="5138041"/>
                    <a:pt x="2923093" y="5144641"/>
                  </a:cubicBezTo>
                  <a:cubicBezTo>
                    <a:pt x="2916493" y="5151240"/>
                    <a:pt x="2907542" y="5154947"/>
                    <a:pt x="2898210" y="5154947"/>
                  </a:cubicBezTo>
                  <a:lnTo>
                    <a:pt x="35190" y="5154947"/>
                  </a:lnTo>
                  <a:cubicBezTo>
                    <a:pt x="15755" y="5154947"/>
                    <a:pt x="0" y="5139193"/>
                    <a:pt x="0" y="5119758"/>
                  </a:cubicBezTo>
                  <a:lnTo>
                    <a:pt x="0" y="35190"/>
                  </a:lnTo>
                  <a:cubicBezTo>
                    <a:pt x="0" y="15755"/>
                    <a:pt x="15755" y="0"/>
                    <a:pt x="35190" y="0"/>
                  </a:cubicBezTo>
                  <a:close/>
                </a:path>
              </a:pathLst>
            </a:custGeom>
            <a:solidFill>
              <a:srgbClr val="FFFFFF">
                <a:alpha val="49804"/>
              </a:srgbClr>
            </a:solidFill>
            <a:ln w="28575" cap="sq">
              <a:solidFill>
                <a:srgbClr val="000000">
                  <a:alpha val="49804"/>
                </a:srgbClr>
              </a:solidFill>
              <a:prstDash val="solid"/>
              <a:miter/>
            </a:ln>
          </p:spPr>
        </p:sp>
        <p:sp>
          <p:nvSpPr>
            <p:cNvPr name="TextBox 19" id="19"/>
            <p:cNvSpPr txBox="true"/>
            <p:nvPr/>
          </p:nvSpPr>
          <p:spPr>
            <a:xfrm>
              <a:off x="0" y="-47625"/>
              <a:ext cx="2933399" cy="5202573"/>
            </a:xfrm>
            <a:prstGeom prst="rect">
              <a:avLst/>
            </a:prstGeom>
          </p:spPr>
          <p:txBody>
            <a:bodyPr anchor="ctr" rtlCol="false" tIns="50800" lIns="50800" bIns="50800" rIns="50800"/>
            <a:lstStyle/>
            <a:p>
              <a:pPr algn="r">
                <a:lnSpc>
                  <a:spcPts val="3359"/>
                </a:lnSpc>
              </a:pPr>
            </a:p>
          </p:txBody>
        </p:sp>
      </p:grpSp>
      <p:grpSp>
        <p:nvGrpSpPr>
          <p:cNvPr name="Group 20" id="20"/>
          <p:cNvGrpSpPr/>
          <p:nvPr/>
        </p:nvGrpSpPr>
        <p:grpSpPr>
          <a:xfrm rot="0">
            <a:off x="14761601" y="3013700"/>
            <a:ext cx="3526399" cy="5771147"/>
            <a:chOff x="0" y="0"/>
            <a:chExt cx="3149877" cy="5154948"/>
          </a:xfrm>
        </p:grpSpPr>
        <p:sp>
          <p:nvSpPr>
            <p:cNvPr name="Freeform 21" id="21"/>
            <p:cNvSpPr/>
            <p:nvPr/>
          </p:nvSpPr>
          <p:spPr>
            <a:xfrm flipH="false" flipV="false" rot="0">
              <a:off x="0" y="0"/>
              <a:ext cx="3149877" cy="5154947"/>
            </a:xfrm>
            <a:custGeom>
              <a:avLst/>
              <a:gdLst/>
              <a:ahLst/>
              <a:cxnLst/>
              <a:rect r="r" b="b" t="t" l="l"/>
              <a:pathLst>
                <a:path h="5154947" w="3149877">
                  <a:moveTo>
                    <a:pt x="32771" y="0"/>
                  </a:moveTo>
                  <a:lnTo>
                    <a:pt x="3117106" y="0"/>
                  </a:lnTo>
                  <a:cubicBezTo>
                    <a:pt x="3135205" y="0"/>
                    <a:pt x="3149877" y="14672"/>
                    <a:pt x="3149877" y="32771"/>
                  </a:cubicBezTo>
                  <a:lnTo>
                    <a:pt x="3149877" y="5122176"/>
                  </a:lnTo>
                  <a:cubicBezTo>
                    <a:pt x="3149877" y="5140275"/>
                    <a:pt x="3135205" y="5154947"/>
                    <a:pt x="3117106" y="5154947"/>
                  </a:cubicBezTo>
                  <a:lnTo>
                    <a:pt x="32771" y="5154947"/>
                  </a:lnTo>
                  <a:cubicBezTo>
                    <a:pt x="14672" y="5154947"/>
                    <a:pt x="0" y="5140275"/>
                    <a:pt x="0" y="5122176"/>
                  </a:cubicBezTo>
                  <a:lnTo>
                    <a:pt x="0" y="32771"/>
                  </a:lnTo>
                  <a:cubicBezTo>
                    <a:pt x="0" y="14672"/>
                    <a:pt x="14672" y="0"/>
                    <a:pt x="32771" y="0"/>
                  </a:cubicBezTo>
                  <a:close/>
                </a:path>
              </a:pathLst>
            </a:custGeom>
            <a:solidFill>
              <a:srgbClr val="FFFFFF">
                <a:alpha val="49804"/>
              </a:srgbClr>
            </a:solidFill>
            <a:ln w="28575" cap="sq">
              <a:solidFill>
                <a:srgbClr val="000000">
                  <a:alpha val="49804"/>
                </a:srgbClr>
              </a:solidFill>
              <a:prstDash val="solid"/>
              <a:miter/>
            </a:ln>
          </p:spPr>
        </p:sp>
        <p:sp>
          <p:nvSpPr>
            <p:cNvPr name="TextBox 22" id="22"/>
            <p:cNvSpPr txBox="true"/>
            <p:nvPr/>
          </p:nvSpPr>
          <p:spPr>
            <a:xfrm>
              <a:off x="0" y="-47625"/>
              <a:ext cx="3149877" cy="5202573"/>
            </a:xfrm>
            <a:prstGeom prst="rect">
              <a:avLst/>
            </a:prstGeom>
          </p:spPr>
          <p:txBody>
            <a:bodyPr anchor="ctr" rtlCol="false" tIns="50800" lIns="50800" bIns="50800" rIns="50800"/>
            <a:lstStyle/>
            <a:p>
              <a:pPr algn="r">
                <a:lnSpc>
                  <a:spcPts val="3359"/>
                </a:lnSpc>
              </a:pPr>
            </a:p>
          </p:txBody>
        </p:sp>
      </p:grpSp>
      <p:sp>
        <p:nvSpPr>
          <p:cNvPr name="Freeform 23" id="23"/>
          <p:cNvSpPr/>
          <p:nvPr/>
        </p:nvSpPr>
        <p:spPr>
          <a:xfrm flipH="false" flipV="false" rot="0">
            <a:off x="372715" y="4101976"/>
            <a:ext cx="2625799" cy="57595"/>
          </a:xfrm>
          <a:custGeom>
            <a:avLst/>
            <a:gdLst/>
            <a:ahLst/>
            <a:cxnLst/>
            <a:rect r="r" b="b" t="t" l="l"/>
            <a:pathLst>
              <a:path h="57595" w="2625799">
                <a:moveTo>
                  <a:pt x="0" y="0"/>
                </a:moveTo>
                <a:lnTo>
                  <a:pt x="2625799" y="0"/>
                </a:lnTo>
                <a:lnTo>
                  <a:pt x="2625799" y="57595"/>
                </a:lnTo>
                <a:lnTo>
                  <a:pt x="0" y="57595"/>
                </a:lnTo>
                <a:lnTo>
                  <a:pt x="0" y="0"/>
                </a:lnTo>
                <a:close/>
              </a:path>
            </a:pathLst>
          </a:custGeom>
          <a:blipFill>
            <a:blip r:embed="rId7">
              <a:extLst>
                <a:ext uri="{96DAC541-7B7A-43D3-8B79-37D633B846F1}">
                  <asvg:svgBlip xmlns:asvg="http://schemas.microsoft.com/office/drawing/2016/SVG/main" r:embed="rId8"/>
                </a:ext>
              </a:extLst>
            </a:blip>
            <a:stretch>
              <a:fillRect l="0" t="-154023" r="-178589" b="0"/>
            </a:stretch>
          </a:blipFill>
        </p:spPr>
      </p:sp>
      <p:sp>
        <p:nvSpPr>
          <p:cNvPr name="TextBox 24" id="24"/>
          <p:cNvSpPr txBox="true"/>
          <p:nvPr/>
        </p:nvSpPr>
        <p:spPr>
          <a:xfrm rot="0">
            <a:off x="95469" y="3433579"/>
            <a:ext cx="3284045" cy="379730"/>
          </a:xfrm>
          <a:prstGeom prst="rect">
            <a:avLst/>
          </a:prstGeom>
        </p:spPr>
        <p:txBody>
          <a:bodyPr anchor="t" rtlCol="false" tIns="0" lIns="0" bIns="0" rIns="0">
            <a:spAutoFit/>
          </a:bodyPr>
          <a:lstStyle/>
          <a:p>
            <a:pPr algn="ctr">
              <a:lnSpc>
                <a:spcPts val="3220"/>
              </a:lnSpc>
              <a:spcBef>
                <a:spcPct val="0"/>
              </a:spcBef>
            </a:pPr>
            <a:r>
              <a:rPr lang="en-US" sz="2300" spc="230">
                <a:solidFill>
                  <a:srgbClr val="000000"/>
                </a:solidFill>
                <a:latin typeface="Open Sauce"/>
                <a:ea typeface="Open Sauce"/>
                <a:cs typeface="Open Sauce"/>
                <a:sym typeface="Open Sauce"/>
              </a:rPr>
              <a:t>LÊ HỒNG QUỐC</a:t>
            </a:r>
          </a:p>
        </p:txBody>
      </p:sp>
      <p:sp>
        <p:nvSpPr>
          <p:cNvPr name="Freeform 25" id="25"/>
          <p:cNvSpPr/>
          <p:nvPr/>
        </p:nvSpPr>
        <p:spPr>
          <a:xfrm flipH="false" flipV="false" rot="0">
            <a:off x="4080112" y="4130774"/>
            <a:ext cx="2625799" cy="57595"/>
          </a:xfrm>
          <a:custGeom>
            <a:avLst/>
            <a:gdLst/>
            <a:ahLst/>
            <a:cxnLst/>
            <a:rect r="r" b="b" t="t" l="l"/>
            <a:pathLst>
              <a:path h="57595" w="2625799">
                <a:moveTo>
                  <a:pt x="0" y="0"/>
                </a:moveTo>
                <a:lnTo>
                  <a:pt x="2625798" y="0"/>
                </a:lnTo>
                <a:lnTo>
                  <a:pt x="2625798" y="57594"/>
                </a:lnTo>
                <a:lnTo>
                  <a:pt x="0" y="57594"/>
                </a:lnTo>
                <a:lnTo>
                  <a:pt x="0" y="0"/>
                </a:lnTo>
                <a:close/>
              </a:path>
            </a:pathLst>
          </a:custGeom>
          <a:blipFill>
            <a:blip r:embed="rId7">
              <a:extLst>
                <a:ext uri="{96DAC541-7B7A-43D3-8B79-37D633B846F1}">
                  <asvg:svgBlip xmlns:asvg="http://schemas.microsoft.com/office/drawing/2016/SVG/main" r:embed="rId8"/>
                </a:ext>
              </a:extLst>
            </a:blip>
            <a:stretch>
              <a:fillRect l="0" t="-154023" r="-178589" b="0"/>
            </a:stretch>
          </a:blipFill>
        </p:spPr>
      </p:sp>
      <p:sp>
        <p:nvSpPr>
          <p:cNvPr name="Freeform 26" id="26"/>
          <p:cNvSpPr/>
          <p:nvPr/>
        </p:nvSpPr>
        <p:spPr>
          <a:xfrm flipH="false" flipV="false" rot="0">
            <a:off x="7785561" y="4101976"/>
            <a:ext cx="2625799" cy="57595"/>
          </a:xfrm>
          <a:custGeom>
            <a:avLst/>
            <a:gdLst/>
            <a:ahLst/>
            <a:cxnLst/>
            <a:rect r="r" b="b" t="t" l="l"/>
            <a:pathLst>
              <a:path h="57595" w="2625799">
                <a:moveTo>
                  <a:pt x="0" y="0"/>
                </a:moveTo>
                <a:lnTo>
                  <a:pt x="2625798" y="0"/>
                </a:lnTo>
                <a:lnTo>
                  <a:pt x="2625798" y="57595"/>
                </a:lnTo>
                <a:lnTo>
                  <a:pt x="0" y="57595"/>
                </a:lnTo>
                <a:lnTo>
                  <a:pt x="0" y="0"/>
                </a:lnTo>
                <a:close/>
              </a:path>
            </a:pathLst>
          </a:custGeom>
          <a:blipFill>
            <a:blip r:embed="rId7">
              <a:extLst>
                <a:ext uri="{96DAC541-7B7A-43D3-8B79-37D633B846F1}">
                  <asvg:svgBlip xmlns:asvg="http://schemas.microsoft.com/office/drawing/2016/SVG/main" r:embed="rId8"/>
                </a:ext>
              </a:extLst>
            </a:blip>
            <a:stretch>
              <a:fillRect l="0" t="-154023" r="-178589" b="0"/>
            </a:stretch>
          </a:blipFill>
        </p:spPr>
      </p:sp>
      <p:sp>
        <p:nvSpPr>
          <p:cNvPr name="Freeform 27" id="27"/>
          <p:cNvSpPr/>
          <p:nvPr/>
        </p:nvSpPr>
        <p:spPr>
          <a:xfrm flipH="false" flipV="false" rot="0">
            <a:off x="11500397" y="4159571"/>
            <a:ext cx="2625799" cy="57595"/>
          </a:xfrm>
          <a:custGeom>
            <a:avLst/>
            <a:gdLst/>
            <a:ahLst/>
            <a:cxnLst/>
            <a:rect r="r" b="b" t="t" l="l"/>
            <a:pathLst>
              <a:path h="57595" w="2625799">
                <a:moveTo>
                  <a:pt x="0" y="0"/>
                </a:moveTo>
                <a:lnTo>
                  <a:pt x="2625799" y="0"/>
                </a:lnTo>
                <a:lnTo>
                  <a:pt x="2625799" y="57595"/>
                </a:lnTo>
                <a:lnTo>
                  <a:pt x="0" y="57595"/>
                </a:lnTo>
                <a:lnTo>
                  <a:pt x="0" y="0"/>
                </a:lnTo>
                <a:close/>
              </a:path>
            </a:pathLst>
          </a:custGeom>
          <a:blipFill>
            <a:blip r:embed="rId7">
              <a:extLst>
                <a:ext uri="{96DAC541-7B7A-43D3-8B79-37D633B846F1}">
                  <asvg:svgBlip xmlns:asvg="http://schemas.microsoft.com/office/drawing/2016/SVG/main" r:embed="rId8"/>
                </a:ext>
              </a:extLst>
            </a:blip>
            <a:stretch>
              <a:fillRect l="0" t="-154023" r="-178589" b="0"/>
            </a:stretch>
          </a:blipFill>
        </p:spPr>
      </p:sp>
      <p:sp>
        <p:nvSpPr>
          <p:cNvPr name="Freeform 28" id="28"/>
          <p:cNvSpPr/>
          <p:nvPr/>
        </p:nvSpPr>
        <p:spPr>
          <a:xfrm flipH="false" flipV="false" rot="0">
            <a:off x="15237390" y="4101976"/>
            <a:ext cx="2625799" cy="57595"/>
          </a:xfrm>
          <a:custGeom>
            <a:avLst/>
            <a:gdLst/>
            <a:ahLst/>
            <a:cxnLst/>
            <a:rect r="r" b="b" t="t" l="l"/>
            <a:pathLst>
              <a:path h="57595" w="2625799">
                <a:moveTo>
                  <a:pt x="0" y="0"/>
                </a:moveTo>
                <a:lnTo>
                  <a:pt x="2625799" y="0"/>
                </a:lnTo>
                <a:lnTo>
                  <a:pt x="2625799" y="57595"/>
                </a:lnTo>
                <a:lnTo>
                  <a:pt x="0" y="57595"/>
                </a:lnTo>
                <a:lnTo>
                  <a:pt x="0" y="0"/>
                </a:lnTo>
                <a:close/>
              </a:path>
            </a:pathLst>
          </a:custGeom>
          <a:blipFill>
            <a:blip r:embed="rId7">
              <a:extLst>
                <a:ext uri="{96DAC541-7B7A-43D3-8B79-37D633B846F1}">
                  <asvg:svgBlip xmlns:asvg="http://schemas.microsoft.com/office/drawing/2016/SVG/main" r:embed="rId8"/>
                </a:ext>
              </a:extLst>
            </a:blip>
            <a:stretch>
              <a:fillRect l="0" t="-154023" r="-178589" b="0"/>
            </a:stretch>
          </a:blipFill>
        </p:spPr>
      </p:sp>
      <p:sp>
        <p:nvSpPr>
          <p:cNvPr name="TextBox 29" id="29"/>
          <p:cNvSpPr txBox="true"/>
          <p:nvPr/>
        </p:nvSpPr>
        <p:spPr>
          <a:xfrm rot="0">
            <a:off x="3750989" y="3433579"/>
            <a:ext cx="3284045" cy="379730"/>
          </a:xfrm>
          <a:prstGeom prst="rect">
            <a:avLst/>
          </a:prstGeom>
        </p:spPr>
        <p:txBody>
          <a:bodyPr anchor="t" rtlCol="false" tIns="0" lIns="0" bIns="0" rIns="0">
            <a:spAutoFit/>
          </a:bodyPr>
          <a:lstStyle/>
          <a:p>
            <a:pPr algn="ctr">
              <a:lnSpc>
                <a:spcPts val="3220"/>
              </a:lnSpc>
              <a:spcBef>
                <a:spcPct val="0"/>
              </a:spcBef>
            </a:pPr>
            <a:r>
              <a:rPr lang="en-US" sz="2300" spc="230">
                <a:solidFill>
                  <a:srgbClr val="000000"/>
                </a:solidFill>
                <a:latin typeface="Open Sauce"/>
                <a:ea typeface="Open Sauce"/>
                <a:cs typeface="Open Sauce"/>
                <a:sym typeface="Open Sauce"/>
              </a:rPr>
              <a:t>LÊ LƯU GIA KHANG</a:t>
            </a:r>
          </a:p>
        </p:txBody>
      </p:sp>
      <p:sp>
        <p:nvSpPr>
          <p:cNvPr name="TextBox 30" id="30"/>
          <p:cNvSpPr txBox="true"/>
          <p:nvPr/>
        </p:nvSpPr>
        <p:spPr>
          <a:xfrm rot="0">
            <a:off x="7406509" y="3233554"/>
            <a:ext cx="3284045" cy="779780"/>
          </a:xfrm>
          <a:prstGeom prst="rect">
            <a:avLst/>
          </a:prstGeom>
        </p:spPr>
        <p:txBody>
          <a:bodyPr anchor="t" rtlCol="false" tIns="0" lIns="0" bIns="0" rIns="0">
            <a:spAutoFit/>
          </a:bodyPr>
          <a:lstStyle/>
          <a:p>
            <a:pPr algn="ctr">
              <a:lnSpc>
                <a:spcPts val="3220"/>
              </a:lnSpc>
              <a:spcBef>
                <a:spcPct val="0"/>
              </a:spcBef>
            </a:pPr>
            <a:r>
              <a:rPr lang="en-US" sz="2300" spc="230">
                <a:solidFill>
                  <a:srgbClr val="000000"/>
                </a:solidFill>
                <a:latin typeface="Open Sauce"/>
                <a:ea typeface="Open Sauce"/>
                <a:cs typeface="Open Sauce"/>
                <a:sym typeface="Open Sauce"/>
              </a:rPr>
              <a:t>TRẦN THỊ MINH PHƯƠNG</a:t>
            </a:r>
          </a:p>
        </p:txBody>
      </p:sp>
      <p:sp>
        <p:nvSpPr>
          <p:cNvPr name="TextBox 31" id="31"/>
          <p:cNvSpPr txBox="true"/>
          <p:nvPr/>
        </p:nvSpPr>
        <p:spPr>
          <a:xfrm rot="0">
            <a:off x="14908267" y="3433579"/>
            <a:ext cx="3284045" cy="379730"/>
          </a:xfrm>
          <a:prstGeom prst="rect">
            <a:avLst/>
          </a:prstGeom>
        </p:spPr>
        <p:txBody>
          <a:bodyPr anchor="t" rtlCol="false" tIns="0" lIns="0" bIns="0" rIns="0">
            <a:spAutoFit/>
          </a:bodyPr>
          <a:lstStyle/>
          <a:p>
            <a:pPr algn="ctr">
              <a:lnSpc>
                <a:spcPts val="3220"/>
              </a:lnSpc>
              <a:spcBef>
                <a:spcPct val="0"/>
              </a:spcBef>
            </a:pPr>
            <a:r>
              <a:rPr lang="en-US" sz="2300" spc="230">
                <a:solidFill>
                  <a:srgbClr val="000000"/>
                </a:solidFill>
                <a:latin typeface="Open Sauce"/>
                <a:ea typeface="Open Sauce"/>
                <a:cs typeface="Open Sauce"/>
                <a:sym typeface="Open Sauce"/>
              </a:rPr>
              <a:t>TRẦN BẢO NGUYÊN</a:t>
            </a:r>
          </a:p>
        </p:txBody>
      </p:sp>
      <p:sp>
        <p:nvSpPr>
          <p:cNvPr name="TextBox 32" id="32"/>
          <p:cNvSpPr txBox="true"/>
          <p:nvPr/>
        </p:nvSpPr>
        <p:spPr>
          <a:xfrm rot="0">
            <a:off x="11252747" y="3433579"/>
            <a:ext cx="3284045" cy="379730"/>
          </a:xfrm>
          <a:prstGeom prst="rect">
            <a:avLst/>
          </a:prstGeom>
        </p:spPr>
        <p:txBody>
          <a:bodyPr anchor="t" rtlCol="false" tIns="0" lIns="0" bIns="0" rIns="0">
            <a:spAutoFit/>
          </a:bodyPr>
          <a:lstStyle/>
          <a:p>
            <a:pPr algn="ctr">
              <a:lnSpc>
                <a:spcPts val="3220"/>
              </a:lnSpc>
              <a:spcBef>
                <a:spcPct val="0"/>
              </a:spcBef>
            </a:pPr>
            <a:r>
              <a:rPr lang="en-US" sz="2300" spc="230">
                <a:solidFill>
                  <a:srgbClr val="000000"/>
                </a:solidFill>
                <a:latin typeface="Open Sauce"/>
                <a:ea typeface="Open Sauce"/>
                <a:cs typeface="Open Sauce"/>
                <a:sym typeface="Open Sauce"/>
              </a:rPr>
              <a:t>LA VĂN NAM</a:t>
            </a:r>
          </a:p>
        </p:txBody>
      </p:sp>
      <p:sp>
        <p:nvSpPr>
          <p:cNvPr name="TextBox 33" id="33"/>
          <p:cNvSpPr txBox="true"/>
          <p:nvPr/>
        </p:nvSpPr>
        <p:spPr>
          <a:xfrm rot="0">
            <a:off x="-407132" y="214228"/>
            <a:ext cx="17381957" cy="979170"/>
          </a:xfrm>
          <a:prstGeom prst="rect">
            <a:avLst/>
          </a:prstGeom>
        </p:spPr>
        <p:txBody>
          <a:bodyPr anchor="t" rtlCol="false" tIns="0" lIns="0" bIns="0" rIns="0">
            <a:spAutoFit/>
          </a:bodyPr>
          <a:lstStyle/>
          <a:p>
            <a:pPr algn="ctr">
              <a:lnSpc>
                <a:spcPts val="7980"/>
              </a:lnSpc>
              <a:spcBef>
                <a:spcPct val="0"/>
              </a:spcBef>
            </a:pPr>
            <a:r>
              <a:rPr lang="en-US" b="true" sz="5700" spc="570">
                <a:solidFill>
                  <a:srgbClr val="000000"/>
                </a:solidFill>
                <a:latin typeface="Noto Sans Bold"/>
                <a:ea typeface="Noto Sans Bold"/>
                <a:cs typeface="Noto Sans Bold"/>
                <a:sym typeface="Noto Sans Bold"/>
              </a:rPr>
              <a:t>MÔ TẢ ỨNG DỤNG TỪNG THÀNH VIÊN</a:t>
            </a:r>
          </a:p>
        </p:txBody>
      </p:sp>
      <p:sp>
        <p:nvSpPr>
          <p:cNvPr name="TextBox 34" id="34"/>
          <p:cNvSpPr txBox="true"/>
          <p:nvPr/>
        </p:nvSpPr>
        <p:spPr>
          <a:xfrm rot="0">
            <a:off x="7363756" y="3946658"/>
            <a:ext cx="3517517" cy="3825240"/>
          </a:xfrm>
          <a:prstGeom prst="rect">
            <a:avLst/>
          </a:prstGeom>
        </p:spPr>
        <p:txBody>
          <a:bodyPr anchor="t" rtlCol="false" tIns="0" lIns="0" bIns="0" rIns="0">
            <a:spAutoFit/>
          </a:bodyPr>
          <a:lstStyle/>
          <a:p>
            <a:pPr algn="ctr">
              <a:lnSpc>
                <a:spcPts val="2239"/>
              </a:lnSpc>
            </a:pPr>
          </a:p>
          <a:p>
            <a:pPr algn="ctr">
              <a:lnSpc>
                <a:spcPts val="2239"/>
              </a:lnSpc>
            </a:pPr>
            <a:r>
              <a:rPr lang="en-US" sz="1599" spc="159">
                <a:solidFill>
                  <a:srgbClr val="000000"/>
                </a:solidFill>
                <a:latin typeface="Bungee"/>
                <a:ea typeface="Bungee"/>
                <a:cs typeface="Bungee"/>
                <a:sym typeface="Bungee"/>
              </a:rPr>
              <a:t>QUẢN LÝ TÀI KHOẢN</a:t>
            </a:r>
          </a:p>
          <a:p>
            <a:pPr algn="l" marL="367029" indent="-183514" lvl="1">
              <a:lnSpc>
                <a:spcPts val="2379"/>
              </a:lnSpc>
              <a:buFont typeface="Arial"/>
              <a:buChar char="•"/>
            </a:pPr>
            <a:r>
              <a:rPr lang="en-US" sz="1699" spc="169">
                <a:solidFill>
                  <a:srgbClr val="000000"/>
                </a:solidFill>
                <a:latin typeface="Maven Pro"/>
                <a:ea typeface="Maven Pro"/>
                <a:cs typeface="Maven Pro"/>
                <a:sym typeface="Maven Pro"/>
              </a:rPr>
              <a:t>ĐĂNG NHẬP: KIỂM TRA MẬT KHẨU, IP, KHUNG GIỜ, KHÓA TÀI KHOẢN.</a:t>
            </a:r>
          </a:p>
          <a:p>
            <a:pPr algn="l" marL="367029" indent="-183514" lvl="1">
              <a:lnSpc>
                <a:spcPts val="2379"/>
              </a:lnSpc>
              <a:buFont typeface="Arial"/>
              <a:buChar char="•"/>
            </a:pPr>
            <a:r>
              <a:rPr lang="en-US" sz="1699" spc="169">
                <a:solidFill>
                  <a:srgbClr val="000000"/>
                </a:solidFill>
                <a:latin typeface="Maven Pro"/>
                <a:ea typeface="Maven Pro"/>
                <a:cs typeface="Maven Pro"/>
                <a:sym typeface="Maven Pro"/>
              </a:rPr>
              <a:t>LƯU LỊCH SỬ ĐĂNG NHẬP, AUDIT HÀNH ĐỘNG.</a:t>
            </a:r>
          </a:p>
          <a:p>
            <a:pPr algn="l" marL="367029" indent="-183514" lvl="1">
              <a:lnSpc>
                <a:spcPts val="2379"/>
              </a:lnSpc>
              <a:buFont typeface="Arial"/>
              <a:buChar char="•"/>
            </a:pPr>
            <a:r>
              <a:rPr lang="en-US" sz="1699" spc="169">
                <a:solidFill>
                  <a:srgbClr val="000000"/>
                </a:solidFill>
                <a:latin typeface="Maven Pro"/>
                <a:ea typeface="Maven Pro"/>
                <a:cs typeface="Maven Pro"/>
                <a:sym typeface="Maven Pro"/>
              </a:rPr>
              <a:t>RESET MẬT KHẨU BẰNG TOKEN.</a:t>
            </a:r>
          </a:p>
          <a:p>
            <a:pPr algn="l" marL="367029" indent="-183514" lvl="1">
              <a:lnSpc>
                <a:spcPts val="2379"/>
              </a:lnSpc>
              <a:buFont typeface="Arial"/>
              <a:buChar char="•"/>
            </a:pPr>
            <a:r>
              <a:rPr lang="en-US" sz="1699" spc="169">
                <a:solidFill>
                  <a:srgbClr val="000000"/>
                </a:solidFill>
                <a:latin typeface="Maven Pro"/>
                <a:ea typeface="Maven Pro"/>
                <a:cs typeface="Maven Pro"/>
                <a:sym typeface="Maven Pro"/>
              </a:rPr>
              <a:t>KIỂM TRA THỜI GIAN MẬT KHẨU, CẢNH BÁO BẢO MẬT.</a:t>
            </a:r>
          </a:p>
          <a:p>
            <a:pPr algn="l">
              <a:lnSpc>
                <a:spcPts val="2379"/>
              </a:lnSpc>
            </a:pPr>
          </a:p>
        </p:txBody>
      </p:sp>
      <p:sp>
        <p:nvSpPr>
          <p:cNvPr name="TextBox 35" id="35"/>
          <p:cNvSpPr txBox="true"/>
          <p:nvPr/>
        </p:nvSpPr>
        <p:spPr>
          <a:xfrm rot="0">
            <a:off x="7320784" y="7533774"/>
            <a:ext cx="3603461" cy="880745"/>
          </a:xfrm>
          <a:prstGeom prst="rect">
            <a:avLst/>
          </a:prstGeom>
        </p:spPr>
        <p:txBody>
          <a:bodyPr anchor="t" rtlCol="false" tIns="0" lIns="0" bIns="0" rIns="0">
            <a:spAutoFit/>
          </a:bodyPr>
          <a:lstStyle/>
          <a:p>
            <a:pPr algn="l" marL="367034" indent="-183517" lvl="1">
              <a:lnSpc>
                <a:spcPts val="2380"/>
              </a:lnSpc>
              <a:buFont typeface="Arial"/>
              <a:buChar char="•"/>
            </a:pPr>
            <a:r>
              <a:rPr lang="en-US" sz="1700" spc="170">
                <a:solidFill>
                  <a:srgbClr val="000000"/>
                </a:solidFill>
                <a:latin typeface="Maven Pro"/>
                <a:ea typeface="Maven Pro"/>
                <a:cs typeface="Maven Pro"/>
                <a:sym typeface="Maven Pro"/>
              </a:rPr>
              <a:t>CÔNG NGHỆ SỬ DỤNG : SQL SERVER,ASP.NET MVC (C#)</a:t>
            </a:r>
          </a:p>
        </p:txBody>
      </p:sp>
      <p:sp>
        <p:nvSpPr>
          <p:cNvPr name="TextBox 36" id="36"/>
          <p:cNvSpPr txBox="true"/>
          <p:nvPr/>
        </p:nvSpPr>
        <p:spPr>
          <a:xfrm rot="0">
            <a:off x="3692621" y="7047999"/>
            <a:ext cx="3146261" cy="880745"/>
          </a:xfrm>
          <a:prstGeom prst="rect">
            <a:avLst/>
          </a:prstGeom>
        </p:spPr>
        <p:txBody>
          <a:bodyPr anchor="t" rtlCol="false" tIns="0" lIns="0" bIns="0" rIns="0">
            <a:spAutoFit/>
          </a:bodyPr>
          <a:lstStyle/>
          <a:p>
            <a:pPr algn="l" marL="367034" indent="-183517" lvl="1">
              <a:lnSpc>
                <a:spcPts val="2380"/>
              </a:lnSpc>
              <a:buFont typeface="Arial"/>
              <a:buChar char="•"/>
            </a:pPr>
            <a:r>
              <a:rPr lang="en-US" sz="1700" spc="170">
                <a:solidFill>
                  <a:srgbClr val="000000"/>
                </a:solidFill>
                <a:latin typeface="Maven Pro"/>
                <a:ea typeface="Maven Pro"/>
                <a:cs typeface="Maven Pro"/>
                <a:sym typeface="Maven Pro"/>
              </a:rPr>
              <a:t>CÔNG NGHỆ SỬ DỤNG : SQL SERVER,ASP.NET MVC (C#)</a:t>
            </a:r>
          </a:p>
        </p:txBody>
      </p:sp>
      <p:sp>
        <p:nvSpPr>
          <p:cNvPr name="TextBox 37" id="37"/>
          <p:cNvSpPr txBox="true"/>
          <p:nvPr/>
        </p:nvSpPr>
        <p:spPr>
          <a:xfrm rot="0">
            <a:off x="3692621" y="3946658"/>
            <a:ext cx="3315056" cy="2939415"/>
          </a:xfrm>
          <a:prstGeom prst="rect">
            <a:avLst/>
          </a:prstGeom>
        </p:spPr>
        <p:txBody>
          <a:bodyPr anchor="t" rtlCol="false" tIns="0" lIns="0" bIns="0" rIns="0">
            <a:spAutoFit/>
          </a:bodyPr>
          <a:lstStyle/>
          <a:p>
            <a:pPr algn="ctr">
              <a:lnSpc>
                <a:spcPts val="2239"/>
              </a:lnSpc>
            </a:pPr>
          </a:p>
          <a:p>
            <a:pPr algn="ctr">
              <a:lnSpc>
                <a:spcPts val="2239"/>
              </a:lnSpc>
            </a:pPr>
            <a:r>
              <a:rPr lang="en-US" sz="1599" spc="159">
                <a:solidFill>
                  <a:srgbClr val="000000"/>
                </a:solidFill>
                <a:latin typeface="Bungee"/>
                <a:ea typeface="Bungee"/>
                <a:cs typeface="Bungee"/>
                <a:sym typeface="Bungee"/>
              </a:rPr>
              <a:t>QUẢN LÝ SÁCH</a:t>
            </a:r>
          </a:p>
          <a:p>
            <a:pPr algn="l" marL="367029" indent="-183514" lvl="1">
              <a:lnSpc>
                <a:spcPts val="2379"/>
              </a:lnSpc>
              <a:buFont typeface="Arial"/>
              <a:buChar char="•"/>
            </a:pPr>
            <a:r>
              <a:rPr lang="en-US" sz="1699" spc="169">
                <a:solidFill>
                  <a:srgbClr val="000000"/>
                </a:solidFill>
                <a:latin typeface="Maven Pro"/>
                <a:ea typeface="Maven Pro"/>
                <a:cs typeface="Maven Pro"/>
                <a:sym typeface="Maven Pro"/>
              </a:rPr>
              <a:t>THÊM, XÓA, SỬA CHO SÁCH/TÁC GIẢ/NXB/THỂ LOẠI</a:t>
            </a:r>
          </a:p>
          <a:p>
            <a:pPr algn="l" marL="367029" indent="-183514" lvl="1">
              <a:lnSpc>
                <a:spcPts val="2379"/>
              </a:lnSpc>
              <a:buFont typeface="Arial"/>
              <a:buChar char="•"/>
            </a:pPr>
            <a:r>
              <a:rPr lang="en-US" sz="1699" spc="169">
                <a:solidFill>
                  <a:srgbClr val="000000"/>
                </a:solidFill>
                <a:latin typeface="Maven Pro"/>
                <a:ea typeface="Maven Pro"/>
                <a:cs typeface="Maven Pro"/>
                <a:sym typeface="Maven Pro"/>
              </a:rPr>
              <a:t>TÌM KIẾM SÁCH</a:t>
            </a:r>
          </a:p>
          <a:p>
            <a:pPr algn="l" marL="367029" indent="-183514" lvl="1">
              <a:lnSpc>
                <a:spcPts val="2379"/>
              </a:lnSpc>
              <a:buFont typeface="Arial"/>
              <a:buChar char="•"/>
            </a:pPr>
            <a:r>
              <a:rPr lang="en-US" sz="1699" spc="169">
                <a:solidFill>
                  <a:srgbClr val="000000"/>
                </a:solidFill>
                <a:latin typeface="Maven Pro"/>
                <a:ea typeface="Maven Pro"/>
                <a:cs typeface="Maven Pro"/>
                <a:sym typeface="Maven Pro"/>
              </a:rPr>
              <a:t>KIỂM TRA NẾU SÁCH CÒN TRƯỚC KHI XÓA</a:t>
            </a:r>
          </a:p>
          <a:p>
            <a:pPr algn="l" marL="367029" indent="-183514" lvl="1">
              <a:lnSpc>
                <a:spcPts val="2379"/>
              </a:lnSpc>
              <a:buFont typeface="Arial"/>
              <a:buChar char="•"/>
            </a:pPr>
            <a:r>
              <a:rPr lang="en-US" sz="1699" spc="169">
                <a:solidFill>
                  <a:srgbClr val="000000"/>
                </a:solidFill>
                <a:latin typeface="Maven Pro"/>
                <a:ea typeface="Maven Pro"/>
                <a:cs typeface="Maven Pro"/>
                <a:sym typeface="Maven Pro"/>
              </a:rPr>
              <a:t>TỰ ĐỘNG CẬP NHẬT MÃ SÁCH KHI THÊM</a:t>
            </a:r>
          </a:p>
        </p:txBody>
      </p:sp>
      <p:sp>
        <p:nvSpPr>
          <p:cNvPr name="TextBox 38" id="38"/>
          <p:cNvSpPr txBox="true"/>
          <p:nvPr/>
        </p:nvSpPr>
        <p:spPr>
          <a:xfrm rot="0">
            <a:off x="14791531" y="3946658"/>
            <a:ext cx="3517517" cy="2644140"/>
          </a:xfrm>
          <a:prstGeom prst="rect">
            <a:avLst/>
          </a:prstGeom>
        </p:spPr>
        <p:txBody>
          <a:bodyPr anchor="t" rtlCol="false" tIns="0" lIns="0" bIns="0" rIns="0">
            <a:spAutoFit/>
          </a:bodyPr>
          <a:lstStyle/>
          <a:p>
            <a:pPr algn="ctr">
              <a:lnSpc>
                <a:spcPts val="2239"/>
              </a:lnSpc>
            </a:pPr>
          </a:p>
          <a:p>
            <a:pPr algn="ctr">
              <a:lnSpc>
                <a:spcPts val="2239"/>
              </a:lnSpc>
            </a:pPr>
            <a:r>
              <a:rPr lang="en-US" sz="1599" spc="159">
                <a:solidFill>
                  <a:srgbClr val="000000"/>
                </a:solidFill>
                <a:latin typeface="Bungee"/>
                <a:ea typeface="Bungee"/>
                <a:cs typeface="Bungee"/>
                <a:sym typeface="Bungee"/>
              </a:rPr>
              <a:t>QUẢN LÝ HÓA ĐƠN </a:t>
            </a:r>
          </a:p>
          <a:p>
            <a:pPr algn="l" marL="367029" indent="-183514" lvl="1">
              <a:lnSpc>
                <a:spcPts val="2379"/>
              </a:lnSpc>
              <a:buFont typeface="Arial"/>
              <a:buChar char="•"/>
            </a:pPr>
            <a:r>
              <a:rPr lang="en-US" sz="1699" spc="169">
                <a:solidFill>
                  <a:srgbClr val="000000"/>
                </a:solidFill>
                <a:latin typeface="Maven Pro"/>
                <a:ea typeface="Maven Pro"/>
                <a:cs typeface="Maven Pro"/>
                <a:sym typeface="Maven Pro"/>
              </a:rPr>
              <a:t>THÊM HÓA ĐƠ</a:t>
            </a:r>
            <a:r>
              <a:rPr lang="en-US" sz="1699" spc="169">
                <a:solidFill>
                  <a:srgbClr val="000000"/>
                </a:solidFill>
                <a:latin typeface="Maven Pro"/>
                <a:ea typeface="Maven Pro"/>
                <a:cs typeface="Maven Pro"/>
                <a:sym typeface="Maven Pro"/>
              </a:rPr>
              <a:t>N </a:t>
            </a:r>
          </a:p>
          <a:p>
            <a:pPr algn="l" marL="367029" indent="-183514" lvl="1">
              <a:lnSpc>
                <a:spcPts val="2379"/>
              </a:lnSpc>
              <a:buFont typeface="Arial"/>
              <a:buChar char="•"/>
            </a:pPr>
            <a:r>
              <a:rPr lang="en-US" sz="1699" spc="169">
                <a:solidFill>
                  <a:srgbClr val="000000"/>
                </a:solidFill>
                <a:latin typeface="Maven Pro"/>
                <a:ea typeface="Maven Pro"/>
                <a:cs typeface="Maven Pro"/>
                <a:sym typeface="Maven Pro"/>
              </a:rPr>
              <a:t>CẬP NHẬT HÓA ĐƠN </a:t>
            </a:r>
          </a:p>
          <a:p>
            <a:pPr algn="l" marL="367029" indent="-183514" lvl="1">
              <a:lnSpc>
                <a:spcPts val="2379"/>
              </a:lnSpc>
              <a:buFont typeface="Arial"/>
              <a:buChar char="•"/>
            </a:pPr>
            <a:r>
              <a:rPr lang="en-US" sz="1699" spc="169">
                <a:solidFill>
                  <a:srgbClr val="000000"/>
                </a:solidFill>
                <a:latin typeface="Maven Pro"/>
                <a:ea typeface="Maven Pro"/>
                <a:cs typeface="Maven Pro"/>
                <a:sym typeface="Maven Pro"/>
              </a:rPr>
              <a:t>TẠO MÃ HÓA ĐƠN TỰ ĐỘNG </a:t>
            </a:r>
          </a:p>
          <a:p>
            <a:pPr algn="l" marL="367029" indent="-183514" lvl="1">
              <a:lnSpc>
                <a:spcPts val="2379"/>
              </a:lnSpc>
              <a:buFont typeface="Arial"/>
              <a:buChar char="•"/>
            </a:pPr>
            <a:r>
              <a:rPr lang="en-US" sz="1699" spc="169">
                <a:solidFill>
                  <a:srgbClr val="000000"/>
                </a:solidFill>
                <a:latin typeface="Maven Pro"/>
                <a:ea typeface="Maven Pro"/>
                <a:cs typeface="Maven Pro"/>
                <a:sym typeface="Maven Pro"/>
              </a:rPr>
              <a:t>XÓA HÓA ĐƠN </a:t>
            </a:r>
          </a:p>
          <a:p>
            <a:pPr algn="l" marL="367029" indent="-183514" lvl="1">
              <a:lnSpc>
                <a:spcPts val="2379"/>
              </a:lnSpc>
              <a:buFont typeface="Arial"/>
              <a:buChar char="•"/>
            </a:pPr>
            <a:r>
              <a:rPr lang="en-US" sz="1699" spc="169">
                <a:solidFill>
                  <a:srgbClr val="000000"/>
                </a:solidFill>
                <a:latin typeface="Maven Pro"/>
                <a:ea typeface="Maven Pro"/>
                <a:cs typeface="Maven Pro"/>
                <a:sym typeface="Maven Pro"/>
              </a:rPr>
              <a:t>CẬP NHẬT TỔNG TIỀN HÓA ĐƠN </a:t>
            </a:r>
          </a:p>
        </p:txBody>
      </p:sp>
      <p:sp>
        <p:nvSpPr>
          <p:cNvPr name="TextBox 39" id="39"/>
          <p:cNvSpPr txBox="true"/>
          <p:nvPr/>
        </p:nvSpPr>
        <p:spPr>
          <a:xfrm rot="0">
            <a:off x="14822542" y="7312476"/>
            <a:ext cx="3231986" cy="880745"/>
          </a:xfrm>
          <a:prstGeom prst="rect">
            <a:avLst/>
          </a:prstGeom>
        </p:spPr>
        <p:txBody>
          <a:bodyPr anchor="t" rtlCol="false" tIns="0" lIns="0" bIns="0" rIns="0">
            <a:spAutoFit/>
          </a:bodyPr>
          <a:lstStyle/>
          <a:p>
            <a:pPr algn="l" marL="367034" indent="-183517" lvl="1">
              <a:lnSpc>
                <a:spcPts val="2380"/>
              </a:lnSpc>
              <a:buFont typeface="Arial"/>
              <a:buChar char="•"/>
            </a:pPr>
            <a:r>
              <a:rPr lang="en-US" sz="1700" spc="170">
                <a:solidFill>
                  <a:srgbClr val="000000"/>
                </a:solidFill>
                <a:latin typeface="Maven Pro"/>
                <a:ea typeface="Maven Pro"/>
                <a:cs typeface="Maven Pro"/>
                <a:sym typeface="Maven Pro"/>
              </a:rPr>
              <a:t>CÔNG NGHỆ SỬ DỤNG  SQL,SERVER,WINFRROM</a:t>
            </a:r>
          </a:p>
          <a:p>
            <a:pPr algn="l">
              <a:lnSpc>
                <a:spcPts val="2380"/>
              </a:lnSpc>
            </a:pPr>
          </a:p>
        </p:txBody>
      </p:sp>
      <p:sp>
        <p:nvSpPr>
          <p:cNvPr name="TextBox 40" id="40"/>
          <p:cNvSpPr txBox="true"/>
          <p:nvPr/>
        </p:nvSpPr>
        <p:spPr>
          <a:xfrm rot="0">
            <a:off x="63240" y="3946658"/>
            <a:ext cx="3315056" cy="3234690"/>
          </a:xfrm>
          <a:prstGeom prst="rect">
            <a:avLst/>
          </a:prstGeom>
        </p:spPr>
        <p:txBody>
          <a:bodyPr anchor="t" rtlCol="false" tIns="0" lIns="0" bIns="0" rIns="0">
            <a:spAutoFit/>
          </a:bodyPr>
          <a:lstStyle/>
          <a:p>
            <a:pPr algn="ctr">
              <a:lnSpc>
                <a:spcPts val="2239"/>
              </a:lnSpc>
            </a:pPr>
          </a:p>
          <a:p>
            <a:pPr algn="ctr">
              <a:lnSpc>
                <a:spcPts val="2239"/>
              </a:lnSpc>
            </a:pPr>
            <a:r>
              <a:rPr lang="en-US" sz="1599" spc="159">
                <a:solidFill>
                  <a:srgbClr val="000000"/>
                </a:solidFill>
                <a:latin typeface="Bungee"/>
                <a:ea typeface="Bungee"/>
                <a:cs typeface="Bungee"/>
                <a:sym typeface="Bungee"/>
              </a:rPr>
              <a:t>QUẢN LÝ KHÁCH HÀNG</a:t>
            </a:r>
          </a:p>
          <a:p>
            <a:pPr algn="l" marL="367029" indent="-183514" lvl="1">
              <a:lnSpc>
                <a:spcPts val="2379"/>
              </a:lnSpc>
              <a:buFont typeface="Arial"/>
              <a:buChar char="•"/>
            </a:pPr>
            <a:r>
              <a:rPr lang="en-US" sz="1699" spc="169">
                <a:solidFill>
                  <a:srgbClr val="000000"/>
                </a:solidFill>
                <a:latin typeface="Maven Pro"/>
                <a:ea typeface="Maven Pro"/>
                <a:cs typeface="Maven Pro"/>
                <a:sym typeface="Maven Pro"/>
              </a:rPr>
              <a:t>THÊM, XÓA, SỬA CHO KHÁCH HÀNG</a:t>
            </a:r>
          </a:p>
          <a:p>
            <a:pPr algn="l" marL="367029" indent="-183514" lvl="1">
              <a:lnSpc>
                <a:spcPts val="2379"/>
              </a:lnSpc>
              <a:buFont typeface="Arial"/>
              <a:buChar char="•"/>
            </a:pPr>
            <a:r>
              <a:rPr lang="en-US" sz="1699" spc="169">
                <a:solidFill>
                  <a:srgbClr val="000000"/>
                </a:solidFill>
                <a:latin typeface="Maven Pro"/>
                <a:ea typeface="Maven Pro"/>
                <a:cs typeface="Maven Pro"/>
                <a:sym typeface="Maven Pro"/>
              </a:rPr>
              <a:t>TÌM KIẾM KHÁCH HÀNG</a:t>
            </a:r>
          </a:p>
          <a:p>
            <a:pPr algn="l" marL="367029" indent="-183514" lvl="1">
              <a:lnSpc>
                <a:spcPts val="2379"/>
              </a:lnSpc>
              <a:buFont typeface="Arial"/>
              <a:buChar char="•"/>
            </a:pPr>
            <a:r>
              <a:rPr lang="en-US" sz="1699" spc="169">
                <a:solidFill>
                  <a:srgbClr val="000000"/>
                </a:solidFill>
                <a:latin typeface="Maven Pro"/>
                <a:ea typeface="Maven Pro"/>
                <a:cs typeface="Maven Pro"/>
                <a:sym typeface="Maven Pro"/>
              </a:rPr>
              <a:t>KIỂM TRA ĐỘ DÀI SỐ ĐIỆN THOẠI</a:t>
            </a:r>
          </a:p>
          <a:p>
            <a:pPr algn="l" marL="367029" indent="-183514" lvl="1">
              <a:lnSpc>
                <a:spcPts val="2379"/>
              </a:lnSpc>
              <a:buFont typeface="Arial"/>
              <a:buChar char="•"/>
            </a:pPr>
            <a:r>
              <a:rPr lang="en-US" sz="1699" spc="169">
                <a:solidFill>
                  <a:srgbClr val="000000"/>
                </a:solidFill>
                <a:latin typeface="Maven Pro"/>
                <a:ea typeface="Maven Pro"/>
                <a:cs typeface="Maven Pro"/>
                <a:sym typeface="Maven Pro"/>
              </a:rPr>
              <a:t>BẢO MẬT SỐ ĐIỆN THOẠI</a:t>
            </a:r>
          </a:p>
          <a:p>
            <a:pPr algn="l" marL="367029" indent="-183514" lvl="1">
              <a:lnSpc>
                <a:spcPts val="2379"/>
              </a:lnSpc>
              <a:buFont typeface="Arial"/>
              <a:buChar char="•"/>
            </a:pPr>
            <a:r>
              <a:rPr lang="en-US" sz="1699" spc="169">
                <a:solidFill>
                  <a:srgbClr val="000000"/>
                </a:solidFill>
                <a:latin typeface="Maven Pro"/>
                <a:ea typeface="Maven Pro"/>
                <a:cs typeface="Maven Pro"/>
                <a:sym typeface="Maven Pro"/>
              </a:rPr>
              <a:t>BÁO CÁO KHÁCH HÀNG</a:t>
            </a:r>
          </a:p>
          <a:p>
            <a:pPr algn="l" marL="367029" indent="-183514" lvl="1">
              <a:lnSpc>
                <a:spcPts val="2379"/>
              </a:lnSpc>
              <a:buFont typeface="Arial"/>
              <a:buChar char="•"/>
            </a:pPr>
            <a:r>
              <a:rPr lang="en-US" sz="1699" spc="169">
                <a:solidFill>
                  <a:srgbClr val="000000"/>
                </a:solidFill>
                <a:latin typeface="Maven Pro"/>
                <a:ea typeface="Maven Pro"/>
                <a:cs typeface="Maven Pro"/>
                <a:sym typeface="Maven Pro"/>
              </a:rPr>
              <a:t>XỬ LÝ KHI THÊM KHÁCH HÀNG</a:t>
            </a:r>
          </a:p>
        </p:txBody>
      </p:sp>
      <p:sp>
        <p:nvSpPr>
          <p:cNvPr name="TextBox 41" id="41"/>
          <p:cNvSpPr txBox="true"/>
          <p:nvPr/>
        </p:nvSpPr>
        <p:spPr>
          <a:xfrm rot="0">
            <a:off x="63240" y="7312476"/>
            <a:ext cx="3231986" cy="880745"/>
          </a:xfrm>
          <a:prstGeom prst="rect">
            <a:avLst/>
          </a:prstGeom>
        </p:spPr>
        <p:txBody>
          <a:bodyPr anchor="t" rtlCol="false" tIns="0" lIns="0" bIns="0" rIns="0">
            <a:spAutoFit/>
          </a:bodyPr>
          <a:lstStyle/>
          <a:p>
            <a:pPr algn="l" marL="367034" indent="-183517" lvl="1">
              <a:lnSpc>
                <a:spcPts val="2380"/>
              </a:lnSpc>
              <a:buFont typeface="Arial"/>
              <a:buChar char="•"/>
            </a:pPr>
            <a:r>
              <a:rPr lang="en-US" sz="1700" spc="170">
                <a:solidFill>
                  <a:srgbClr val="000000"/>
                </a:solidFill>
                <a:latin typeface="Maven Pro"/>
                <a:ea typeface="Maven Pro"/>
                <a:cs typeface="Maven Pro"/>
                <a:sym typeface="Maven Pro"/>
              </a:rPr>
              <a:t>CÔNG NGHỆ SỬ DỤNG:  SQLSERVER,WINFORM</a:t>
            </a:r>
          </a:p>
          <a:p>
            <a:pPr algn="l">
              <a:lnSpc>
                <a:spcPts val="2380"/>
              </a:lnSpc>
            </a:pPr>
          </a:p>
        </p:txBody>
      </p:sp>
      <p:sp>
        <p:nvSpPr>
          <p:cNvPr name="TextBox 42" id="42"/>
          <p:cNvSpPr txBox="true"/>
          <p:nvPr/>
        </p:nvSpPr>
        <p:spPr>
          <a:xfrm rot="0">
            <a:off x="11136011" y="4309800"/>
            <a:ext cx="3517517" cy="3549015"/>
          </a:xfrm>
          <a:prstGeom prst="rect">
            <a:avLst/>
          </a:prstGeom>
        </p:spPr>
        <p:txBody>
          <a:bodyPr anchor="t" rtlCol="false" tIns="0" lIns="0" bIns="0" rIns="0">
            <a:spAutoFit/>
          </a:bodyPr>
          <a:lstStyle/>
          <a:p>
            <a:pPr algn="ctr">
              <a:lnSpc>
                <a:spcPts val="2239"/>
              </a:lnSpc>
            </a:pPr>
            <a:r>
              <a:rPr lang="en-US" sz="1599" spc="159">
                <a:solidFill>
                  <a:srgbClr val="000000"/>
                </a:solidFill>
                <a:latin typeface="Bungee"/>
                <a:ea typeface="Bungee"/>
                <a:cs typeface="Bungee"/>
                <a:sym typeface="Bungee"/>
              </a:rPr>
              <a:t>QUẢN LÝ NHÂN SỰ</a:t>
            </a:r>
          </a:p>
          <a:p>
            <a:pPr algn="l" marL="367029" indent="-183514" lvl="1">
              <a:lnSpc>
                <a:spcPts val="2379"/>
              </a:lnSpc>
              <a:buFont typeface="Arial"/>
              <a:buChar char="•"/>
            </a:pPr>
            <a:r>
              <a:rPr lang="en-US" sz="1699" spc="169">
                <a:solidFill>
                  <a:srgbClr val="000000"/>
                </a:solidFill>
                <a:latin typeface="Maven Pro"/>
                <a:ea typeface="Maven Pro"/>
                <a:cs typeface="Maven Pro"/>
                <a:sym typeface="Maven Pro"/>
              </a:rPr>
              <a:t>THÊM, XÓA, SỬA VÀ ĐỌC DỮ LIỆU NHÂN VIÊN</a:t>
            </a:r>
          </a:p>
          <a:p>
            <a:pPr algn="l" marL="367029" indent="-183514" lvl="1">
              <a:lnSpc>
                <a:spcPts val="2379"/>
              </a:lnSpc>
              <a:buFont typeface="Arial"/>
              <a:buChar char="•"/>
            </a:pPr>
            <a:r>
              <a:rPr lang="en-US" sz="1699" spc="169">
                <a:solidFill>
                  <a:srgbClr val="000000"/>
                </a:solidFill>
                <a:latin typeface="Maven Pro"/>
                <a:ea typeface="Maven Pro"/>
                <a:cs typeface="Maven Pro"/>
                <a:sym typeface="Maven Pro"/>
              </a:rPr>
              <a:t>TÌM KIẾM NHÂN VIÊN</a:t>
            </a:r>
          </a:p>
          <a:p>
            <a:pPr algn="l" marL="367029" indent="-183514" lvl="1">
              <a:lnSpc>
                <a:spcPts val="2379"/>
              </a:lnSpc>
              <a:buFont typeface="Arial"/>
              <a:buChar char="•"/>
            </a:pPr>
            <a:r>
              <a:rPr lang="en-US" sz="1699" spc="169">
                <a:solidFill>
                  <a:srgbClr val="000000"/>
                </a:solidFill>
                <a:latin typeface="Maven Pro"/>
                <a:ea typeface="Maven Pro"/>
                <a:cs typeface="Maven Pro"/>
                <a:sym typeface="Maven Pro"/>
              </a:rPr>
              <a:t>TỰ ĐỘNG TẠO TÀI KHOẢN KHI THÊM NHÂN VIÊN MỚI</a:t>
            </a:r>
          </a:p>
          <a:p>
            <a:pPr algn="l">
              <a:lnSpc>
                <a:spcPts val="2379"/>
              </a:lnSpc>
            </a:pPr>
          </a:p>
          <a:p>
            <a:pPr algn="l" marL="367029" indent="-183514" lvl="1">
              <a:lnSpc>
                <a:spcPts val="2379"/>
              </a:lnSpc>
              <a:buFont typeface="Arial"/>
              <a:buChar char="•"/>
            </a:pPr>
            <a:r>
              <a:rPr lang="en-US" sz="1699" spc="169">
                <a:solidFill>
                  <a:srgbClr val="000000"/>
                </a:solidFill>
                <a:latin typeface="Maven Pro"/>
                <a:ea typeface="Maven Pro"/>
                <a:cs typeface="Maven Pro"/>
                <a:sym typeface="Maven Pro"/>
              </a:rPr>
              <a:t>CÔNG NGHỆ SỬ DỤNG: SQL SERVER, CUSTOMTKINTER (PYTHON)</a:t>
            </a:r>
          </a:p>
          <a:p>
            <a:pPr algn="l">
              <a:lnSpc>
                <a:spcPts val="2379"/>
              </a:lnSpc>
            </a:pPr>
          </a:p>
        </p:txBody>
      </p:sp>
      <p:sp>
        <p:nvSpPr>
          <p:cNvPr name="TextBox 43" id="43"/>
          <p:cNvSpPr txBox="true"/>
          <p:nvPr/>
        </p:nvSpPr>
        <p:spPr>
          <a:xfrm rot="0">
            <a:off x="17388384" y="9182100"/>
            <a:ext cx="449580" cy="573406"/>
          </a:xfrm>
          <a:prstGeom prst="rect">
            <a:avLst/>
          </a:prstGeom>
        </p:spPr>
        <p:txBody>
          <a:bodyPr anchor="t" rtlCol="false" tIns="0" lIns="0" bIns="0" rIns="0">
            <a:spAutoFit/>
          </a:bodyPr>
          <a:lstStyle/>
          <a:p>
            <a:pPr algn="ctr">
              <a:lnSpc>
                <a:spcPts val="4619"/>
              </a:lnSpc>
              <a:spcBef>
                <a:spcPct val="0"/>
              </a:spcBef>
            </a:pPr>
            <a:r>
              <a:rPr lang="en-US" sz="3299">
                <a:solidFill>
                  <a:srgbClr val="5B4F47"/>
                </a:solidFill>
                <a:latin typeface="Open Sauce"/>
                <a:ea typeface="Open Sauce"/>
                <a:cs typeface="Open Sauce"/>
                <a:sym typeface="Open Sauce"/>
              </a:rPr>
              <a:t>19</a:t>
            </a:r>
          </a:p>
        </p:txBody>
      </p:sp>
    </p:spTree>
  </p:cSld>
  <p:clrMapOvr>
    <a:masterClrMapping/>
  </p:clrMapOvr>
  <p:transition spd="fast">
    <p:push dir="l"/>
  </p:transition>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234371">
            <a:off x="3566086" y="-4237604"/>
            <a:ext cx="11155828" cy="18762209"/>
          </a:xfrm>
          <a:custGeom>
            <a:avLst/>
            <a:gdLst/>
            <a:ahLst/>
            <a:cxnLst/>
            <a:rect r="r" b="b" t="t" l="l"/>
            <a:pathLst>
              <a:path h="18762209" w="11155828">
                <a:moveTo>
                  <a:pt x="10275063" y="0"/>
                </a:moveTo>
                <a:lnTo>
                  <a:pt x="11155828" y="18266778"/>
                </a:lnTo>
                <a:lnTo>
                  <a:pt x="880765" y="18762208"/>
                </a:lnTo>
                <a:lnTo>
                  <a:pt x="0" y="495430"/>
                </a:lnTo>
                <a:lnTo>
                  <a:pt x="10275063" y="0"/>
                </a:lnTo>
                <a:close/>
              </a:path>
            </a:pathLst>
          </a:custGeom>
          <a:blipFill>
            <a:blip r:embed="rId2"/>
            <a:stretch>
              <a:fillRect l="-16198" t="-1284" r="-16198" b="-1284"/>
            </a:stretch>
          </a:blipFill>
        </p:spPr>
      </p:sp>
      <p:sp>
        <p:nvSpPr>
          <p:cNvPr name="AutoShape 3" id="3"/>
          <p:cNvSpPr/>
          <p:nvPr/>
        </p:nvSpPr>
        <p:spPr>
          <a:xfrm rot="-159359">
            <a:off x="-280070" y="1003987"/>
            <a:ext cx="19149227" cy="9280647"/>
          </a:xfrm>
          <a:prstGeom prst="rect">
            <a:avLst/>
          </a:prstGeom>
          <a:solidFill>
            <a:srgbClr val="EDECE7"/>
          </a:solidFill>
        </p:spPr>
      </p:sp>
      <p:sp>
        <p:nvSpPr>
          <p:cNvPr name="Freeform 4" id="4"/>
          <p:cNvSpPr/>
          <p:nvPr/>
        </p:nvSpPr>
        <p:spPr>
          <a:xfrm flipH="false" flipV="false" rot="3215950">
            <a:off x="2639286" y="2302304"/>
            <a:ext cx="4456085" cy="4318351"/>
          </a:xfrm>
          <a:custGeom>
            <a:avLst/>
            <a:gdLst/>
            <a:ahLst/>
            <a:cxnLst/>
            <a:rect r="r" b="b" t="t" l="l"/>
            <a:pathLst>
              <a:path h="4318351" w="4456085">
                <a:moveTo>
                  <a:pt x="0" y="0"/>
                </a:moveTo>
                <a:lnTo>
                  <a:pt x="4456085" y="0"/>
                </a:lnTo>
                <a:lnTo>
                  <a:pt x="4456085" y="4318351"/>
                </a:lnTo>
                <a:lnTo>
                  <a:pt x="0" y="431835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903222">
            <a:off x="9363618" y="2309227"/>
            <a:ext cx="2897102" cy="914695"/>
          </a:xfrm>
          <a:custGeom>
            <a:avLst/>
            <a:gdLst/>
            <a:ahLst/>
            <a:cxnLst/>
            <a:rect r="r" b="b" t="t" l="l"/>
            <a:pathLst>
              <a:path h="914695" w="2897102">
                <a:moveTo>
                  <a:pt x="0" y="0"/>
                </a:moveTo>
                <a:lnTo>
                  <a:pt x="2897101" y="0"/>
                </a:lnTo>
                <a:lnTo>
                  <a:pt x="2897101" y="914695"/>
                </a:lnTo>
                <a:lnTo>
                  <a:pt x="0" y="914695"/>
                </a:lnTo>
                <a:lnTo>
                  <a:pt x="0" y="0"/>
                </a:lnTo>
                <a:close/>
              </a:path>
            </a:pathLst>
          </a:custGeom>
          <a:blipFill>
            <a:blip r:embed="rId5"/>
            <a:stretch>
              <a:fillRect l="0" t="0" r="0" b="0"/>
            </a:stretch>
          </a:blipFill>
        </p:spPr>
      </p:sp>
      <p:sp>
        <p:nvSpPr>
          <p:cNvPr name="Freeform 6" id="6"/>
          <p:cNvSpPr/>
          <p:nvPr/>
        </p:nvSpPr>
        <p:spPr>
          <a:xfrm flipH="false" flipV="false" rot="3215950">
            <a:off x="15293691" y="7487621"/>
            <a:ext cx="4456085" cy="4318351"/>
          </a:xfrm>
          <a:custGeom>
            <a:avLst/>
            <a:gdLst/>
            <a:ahLst/>
            <a:cxnLst/>
            <a:rect r="r" b="b" t="t" l="l"/>
            <a:pathLst>
              <a:path h="4318351" w="4456085">
                <a:moveTo>
                  <a:pt x="0" y="0"/>
                </a:moveTo>
                <a:lnTo>
                  <a:pt x="4456085" y="0"/>
                </a:lnTo>
                <a:lnTo>
                  <a:pt x="4456085" y="4318352"/>
                </a:lnTo>
                <a:lnTo>
                  <a:pt x="0" y="431835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7" id="7"/>
          <p:cNvSpPr/>
          <p:nvPr/>
        </p:nvSpPr>
        <p:spPr>
          <a:xfrm rot="0">
            <a:off x="6335495" y="2621740"/>
            <a:ext cx="4624587" cy="1324770"/>
          </a:xfrm>
          <a:prstGeom prst="rect">
            <a:avLst/>
          </a:prstGeom>
          <a:solidFill>
            <a:srgbClr val="8C6872"/>
          </a:solidFill>
        </p:spPr>
      </p:sp>
      <p:sp>
        <p:nvSpPr>
          <p:cNvPr name="Freeform 8" id="8"/>
          <p:cNvSpPr/>
          <p:nvPr/>
        </p:nvSpPr>
        <p:spPr>
          <a:xfrm flipH="false" flipV="false" rot="3215950">
            <a:off x="2639286" y="2302304"/>
            <a:ext cx="4456085" cy="4318351"/>
          </a:xfrm>
          <a:custGeom>
            <a:avLst/>
            <a:gdLst/>
            <a:ahLst/>
            <a:cxnLst/>
            <a:rect r="r" b="b" t="t" l="l"/>
            <a:pathLst>
              <a:path h="4318351" w="4456085">
                <a:moveTo>
                  <a:pt x="0" y="0"/>
                </a:moveTo>
                <a:lnTo>
                  <a:pt x="4456085" y="0"/>
                </a:lnTo>
                <a:lnTo>
                  <a:pt x="4456085" y="4318351"/>
                </a:lnTo>
                <a:lnTo>
                  <a:pt x="0" y="431835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9" id="9"/>
          <p:cNvSpPr/>
          <p:nvPr/>
        </p:nvSpPr>
        <p:spPr>
          <a:xfrm flipH="false" flipV="false" rot="903222">
            <a:off x="9511531" y="4145005"/>
            <a:ext cx="2897102" cy="914695"/>
          </a:xfrm>
          <a:custGeom>
            <a:avLst/>
            <a:gdLst/>
            <a:ahLst/>
            <a:cxnLst/>
            <a:rect r="r" b="b" t="t" l="l"/>
            <a:pathLst>
              <a:path h="914695" w="2897102">
                <a:moveTo>
                  <a:pt x="0" y="0"/>
                </a:moveTo>
                <a:lnTo>
                  <a:pt x="2897102" y="0"/>
                </a:lnTo>
                <a:lnTo>
                  <a:pt x="2897102" y="914695"/>
                </a:lnTo>
                <a:lnTo>
                  <a:pt x="0" y="914695"/>
                </a:lnTo>
                <a:lnTo>
                  <a:pt x="0" y="0"/>
                </a:lnTo>
                <a:close/>
              </a:path>
            </a:pathLst>
          </a:custGeom>
          <a:blipFill>
            <a:blip r:embed="rId5"/>
            <a:stretch>
              <a:fillRect l="0" t="0" r="0" b="0"/>
            </a:stretch>
          </a:blipFill>
        </p:spPr>
      </p:sp>
      <p:sp>
        <p:nvSpPr>
          <p:cNvPr name="Freeform 10" id="10"/>
          <p:cNvSpPr/>
          <p:nvPr/>
        </p:nvSpPr>
        <p:spPr>
          <a:xfrm flipH="false" flipV="false" rot="3215950">
            <a:off x="15293691" y="7487621"/>
            <a:ext cx="4456085" cy="4318351"/>
          </a:xfrm>
          <a:custGeom>
            <a:avLst/>
            <a:gdLst/>
            <a:ahLst/>
            <a:cxnLst/>
            <a:rect r="r" b="b" t="t" l="l"/>
            <a:pathLst>
              <a:path h="4318351" w="4456085">
                <a:moveTo>
                  <a:pt x="0" y="0"/>
                </a:moveTo>
                <a:lnTo>
                  <a:pt x="4456085" y="0"/>
                </a:lnTo>
                <a:lnTo>
                  <a:pt x="4456085" y="4318352"/>
                </a:lnTo>
                <a:lnTo>
                  <a:pt x="0" y="431835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1" id="11"/>
          <p:cNvSpPr/>
          <p:nvPr/>
        </p:nvSpPr>
        <p:spPr>
          <a:xfrm flipH="false" flipV="false" rot="-1428355">
            <a:off x="16323930" y="7441624"/>
            <a:ext cx="2147221" cy="2836528"/>
          </a:xfrm>
          <a:custGeom>
            <a:avLst/>
            <a:gdLst/>
            <a:ahLst/>
            <a:cxnLst/>
            <a:rect r="r" b="b" t="t" l="l"/>
            <a:pathLst>
              <a:path h="2836528" w="2147221">
                <a:moveTo>
                  <a:pt x="0" y="0"/>
                </a:moveTo>
                <a:lnTo>
                  <a:pt x="2147221" y="0"/>
                </a:lnTo>
                <a:lnTo>
                  <a:pt x="2147221" y="2836528"/>
                </a:lnTo>
                <a:lnTo>
                  <a:pt x="0" y="2836528"/>
                </a:lnTo>
                <a:lnTo>
                  <a:pt x="0" y="0"/>
                </a:lnTo>
                <a:close/>
              </a:path>
            </a:pathLst>
          </a:custGeom>
          <a:blipFill>
            <a:blip r:embed="rId6"/>
            <a:stretch>
              <a:fillRect l="0" t="0" r="0" b="0"/>
            </a:stretch>
          </a:blipFill>
        </p:spPr>
      </p:sp>
      <p:sp>
        <p:nvSpPr>
          <p:cNvPr name="Freeform 12" id="12"/>
          <p:cNvSpPr/>
          <p:nvPr/>
        </p:nvSpPr>
        <p:spPr>
          <a:xfrm flipH="false" flipV="false" rot="0">
            <a:off x="577749" y="2152305"/>
            <a:ext cx="901902" cy="938870"/>
          </a:xfrm>
          <a:custGeom>
            <a:avLst/>
            <a:gdLst/>
            <a:ahLst/>
            <a:cxnLst/>
            <a:rect r="r" b="b" t="t" l="l"/>
            <a:pathLst>
              <a:path h="938870" w="901902">
                <a:moveTo>
                  <a:pt x="0" y="0"/>
                </a:moveTo>
                <a:lnTo>
                  <a:pt x="901902" y="0"/>
                </a:lnTo>
                <a:lnTo>
                  <a:pt x="901902" y="938870"/>
                </a:lnTo>
                <a:lnTo>
                  <a:pt x="0" y="938870"/>
                </a:lnTo>
                <a:lnTo>
                  <a:pt x="0" y="0"/>
                </a:lnTo>
                <a:close/>
              </a:path>
            </a:pathLst>
          </a:custGeom>
          <a:blipFill>
            <a:blip r:embed="rId7"/>
            <a:stretch>
              <a:fillRect l="0" t="0" r="0" b="0"/>
            </a:stretch>
          </a:blipFill>
        </p:spPr>
      </p:sp>
      <p:sp>
        <p:nvSpPr>
          <p:cNvPr name="Freeform 13" id="13"/>
          <p:cNvSpPr/>
          <p:nvPr/>
        </p:nvSpPr>
        <p:spPr>
          <a:xfrm flipH="false" flipV="false" rot="0">
            <a:off x="431356" y="6855573"/>
            <a:ext cx="3137143" cy="2800613"/>
          </a:xfrm>
          <a:custGeom>
            <a:avLst/>
            <a:gdLst/>
            <a:ahLst/>
            <a:cxnLst/>
            <a:rect r="r" b="b" t="t" l="l"/>
            <a:pathLst>
              <a:path h="2800613" w="3137143">
                <a:moveTo>
                  <a:pt x="0" y="0"/>
                </a:moveTo>
                <a:lnTo>
                  <a:pt x="3137142" y="0"/>
                </a:lnTo>
                <a:lnTo>
                  <a:pt x="3137142" y="2800613"/>
                </a:lnTo>
                <a:lnTo>
                  <a:pt x="0" y="280061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4" id="14"/>
          <p:cNvSpPr txBox="true"/>
          <p:nvPr/>
        </p:nvSpPr>
        <p:spPr>
          <a:xfrm rot="0">
            <a:off x="7688089" y="4679826"/>
            <a:ext cx="9525" cy="646430"/>
          </a:xfrm>
          <a:prstGeom prst="rect">
            <a:avLst/>
          </a:prstGeom>
        </p:spPr>
        <p:txBody>
          <a:bodyPr anchor="t" rtlCol="false" tIns="0" lIns="0" bIns="0" rIns="0">
            <a:spAutoFit/>
          </a:bodyPr>
          <a:lstStyle/>
          <a:p>
            <a:pPr algn="ctr">
              <a:lnSpc>
                <a:spcPts val="5319"/>
              </a:lnSpc>
            </a:pPr>
          </a:p>
        </p:txBody>
      </p:sp>
      <p:sp>
        <p:nvSpPr>
          <p:cNvPr name="TextBox 15" id="15"/>
          <p:cNvSpPr txBox="true"/>
          <p:nvPr/>
        </p:nvSpPr>
        <p:spPr>
          <a:xfrm rot="0">
            <a:off x="5387417" y="4902069"/>
            <a:ext cx="6633843" cy="613410"/>
          </a:xfrm>
          <a:prstGeom prst="rect">
            <a:avLst/>
          </a:prstGeom>
        </p:spPr>
        <p:txBody>
          <a:bodyPr anchor="t" rtlCol="false" tIns="0" lIns="0" bIns="0" rIns="0">
            <a:spAutoFit/>
          </a:bodyPr>
          <a:lstStyle/>
          <a:p>
            <a:pPr algn="ctr">
              <a:lnSpc>
                <a:spcPts val="5039"/>
              </a:lnSpc>
            </a:pPr>
            <a:r>
              <a:rPr lang="en-US" sz="3599" b="true">
                <a:solidFill>
                  <a:srgbClr val="000000"/>
                </a:solidFill>
                <a:latin typeface="Noto Sans Bold"/>
                <a:ea typeface="Noto Sans Bold"/>
                <a:cs typeface="Noto Sans Bold"/>
                <a:sym typeface="Noto Sans Bold"/>
              </a:rPr>
              <a:t>2001230736 - Lê Hồng Quốc</a:t>
            </a:r>
          </a:p>
        </p:txBody>
      </p:sp>
      <p:sp>
        <p:nvSpPr>
          <p:cNvPr name="TextBox 16" id="16"/>
          <p:cNvSpPr txBox="true"/>
          <p:nvPr/>
        </p:nvSpPr>
        <p:spPr>
          <a:xfrm rot="0">
            <a:off x="5434760" y="5684726"/>
            <a:ext cx="6111463" cy="613410"/>
          </a:xfrm>
          <a:prstGeom prst="rect">
            <a:avLst/>
          </a:prstGeom>
        </p:spPr>
        <p:txBody>
          <a:bodyPr anchor="t" rtlCol="false" tIns="0" lIns="0" bIns="0" rIns="0">
            <a:spAutoFit/>
          </a:bodyPr>
          <a:lstStyle/>
          <a:p>
            <a:pPr algn="ctr">
              <a:lnSpc>
                <a:spcPts val="5039"/>
              </a:lnSpc>
            </a:pPr>
            <a:r>
              <a:rPr lang="en-US" sz="3599" b="true">
                <a:solidFill>
                  <a:srgbClr val="000000"/>
                </a:solidFill>
                <a:latin typeface="Noto Sans Bold"/>
                <a:ea typeface="Noto Sans Bold"/>
                <a:cs typeface="Noto Sans Bold"/>
                <a:sym typeface="Noto Sans Bold"/>
              </a:rPr>
              <a:t>2001230543 - La Văn Nam</a:t>
            </a:r>
          </a:p>
        </p:txBody>
      </p:sp>
      <p:sp>
        <p:nvSpPr>
          <p:cNvPr name="TextBox 17" id="17"/>
          <p:cNvSpPr txBox="true"/>
          <p:nvPr/>
        </p:nvSpPr>
        <p:spPr>
          <a:xfrm rot="0">
            <a:off x="5387417" y="6450536"/>
            <a:ext cx="8545597" cy="613410"/>
          </a:xfrm>
          <a:prstGeom prst="rect">
            <a:avLst/>
          </a:prstGeom>
        </p:spPr>
        <p:txBody>
          <a:bodyPr anchor="t" rtlCol="false" tIns="0" lIns="0" bIns="0" rIns="0">
            <a:spAutoFit/>
          </a:bodyPr>
          <a:lstStyle/>
          <a:p>
            <a:pPr algn="ctr">
              <a:lnSpc>
                <a:spcPts val="5039"/>
              </a:lnSpc>
            </a:pPr>
            <a:r>
              <a:rPr lang="en-US" sz="3599" b="true">
                <a:solidFill>
                  <a:srgbClr val="000000"/>
                </a:solidFill>
                <a:latin typeface="Noto Sans Bold"/>
                <a:ea typeface="Noto Sans Bold"/>
                <a:cs typeface="Noto Sans Bold"/>
                <a:sym typeface="Noto Sans Bold"/>
              </a:rPr>
              <a:t>2001230704 - Trần Thị Minh Phương</a:t>
            </a:r>
          </a:p>
        </p:txBody>
      </p:sp>
      <p:sp>
        <p:nvSpPr>
          <p:cNvPr name="TextBox 18" id="18"/>
          <p:cNvSpPr txBox="true"/>
          <p:nvPr/>
        </p:nvSpPr>
        <p:spPr>
          <a:xfrm rot="0">
            <a:off x="5387417" y="7196076"/>
            <a:ext cx="7372723" cy="613410"/>
          </a:xfrm>
          <a:prstGeom prst="rect">
            <a:avLst/>
          </a:prstGeom>
        </p:spPr>
        <p:txBody>
          <a:bodyPr anchor="t" rtlCol="false" tIns="0" lIns="0" bIns="0" rIns="0">
            <a:spAutoFit/>
          </a:bodyPr>
          <a:lstStyle/>
          <a:p>
            <a:pPr algn="ctr">
              <a:lnSpc>
                <a:spcPts val="5039"/>
              </a:lnSpc>
            </a:pPr>
            <a:r>
              <a:rPr lang="en-US" sz="3599" b="true">
                <a:solidFill>
                  <a:srgbClr val="000000"/>
                </a:solidFill>
                <a:latin typeface="Noto Sans Bold"/>
                <a:ea typeface="Noto Sans Bold"/>
                <a:cs typeface="Noto Sans Bold"/>
                <a:sym typeface="Noto Sans Bold"/>
              </a:rPr>
              <a:t>2001230587 - Trần Bảo Nguyên</a:t>
            </a:r>
          </a:p>
        </p:txBody>
      </p:sp>
      <p:sp>
        <p:nvSpPr>
          <p:cNvPr name="TextBox 19" id="19"/>
          <p:cNvSpPr txBox="true"/>
          <p:nvPr/>
        </p:nvSpPr>
        <p:spPr>
          <a:xfrm rot="0">
            <a:off x="5428256" y="4182000"/>
            <a:ext cx="7431488" cy="613410"/>
          </a:xfrm>
          <a:prstGeom prst="rect">
            <a:avLst/>
          </a:prstGeom>
        </p:spPr>
        <p:txBody>
          <a:bodyPr anchor="t" rtlCol="false" tIns="0" lIns="0" bIns="0" rIns="0">
            <a:spAutoFit/>
          </a:bodyPr>
          <a:lstStyle/>
          <a:p>
            <a:pPr algn="ctr">
              <a:lnSpc>
                <a:spcPts val="5039"/>
              </a:lnSpc>
            </a:pPr>
            <a:r>
              <a:rPr lang="en-US" sz="3599" b="true">
                <a:solidFill>
                  <a:srgbClr val="000000"/>
                </a:solidFill>
                <a:latin typeface="Noto Sans Bold"/>
                <a:ea typeface="Noto Sans Bold"/>
                <a:cs typeface="Noto Sans Bold"/>
                <a:sym typeface="Noto Sans Bold"/>
              </a:rPr>
              <a:t>2001230372 - Lê Lưu Gia Khang</a:t>
            </a:r>
          </a:p>
        </p:txBody>
      </p:sp>
      <p:sp>
        <p:nvSpPr>
          <p:cNvPr name="TextBox 20" id="20"/>
          <p:cNvSpPr txBox="true"/>
          <p:nvPr/>
        </p:nvSpPr>
        <p:spPr>
          <a:xfrm rot="0">
            <a:off x="7309178" y="2871980"/>
            <a:ext cx="2351038" cy="712471"/>
          </a:xfrm>
          <a:prstGeom prst="rect">
            <a:avLst/>
          </a:prstGeom>
        </p:spPr>
        <p:txBody>
          <a:bodyPr anchor="t" rtlCol="false" tIns="0" lIns="0" bIns="0" rIns="0">
            <a:spAutoFit/>
          </a:bodyPr>
          <a:lstStyle/>
          <a:p>
            <a:pPr algn="ctr">
              <a:lnSpc>
                <a:spcPts val="5879"/>
              </a:lnSpc>
              <a:spcBef>
                <a:spcPct val="0"/>
              </a:spcBef>
            </a:pPr>
            <a:r>
              <a:rPr lang="en-US" b="true" sz="4199">
                <a:solidFill>
                  <a:srgbClr val="FFFFFF"/>
                </a:solidFill>
                <a:latin typeface="Noto Sans Bold"/>
                <a:ea typeface="Noto Sans Bold"/>
                <a:cs typeface="Noto Sans Bold"/>
                <a:sym typeface="Noto Sans Bold"/>
              </a:rPr>
              <a:t>NHÓM 3 </a:t>
            </a:r>
          </a:p>
        </p:txBody>
      </p:sp>
      <p:sp>
        <p:nvSpPr>
          <p:cNvPr name="Freeform 21" id="21"/>
          <p:cNvSpPr/>
          <p:nvPr/>
        </p:nvSpPr>
        <p:spPr>
          <a:xfrm flipH="false" flipV="false" rot="8333141">
            <a:off x="14187410" y="129391"/>
            <a:ext cx="2953997" cy="3246151"/>
          </a:xfrm>
          <a:custGeom>
            <a:avLst/>
            <a:gdLst/>
            <a:ahLst/>
            <a:cxnLst/>
            <a:rect r="r" b="b" t="t" l="l"/>
            <a:pathLst>
              <a:path h="3246151" w="2953997">
                <a:moveTo>
                  <a:pt x="0" y="0"/>
                </a:moveTo>
                <a:lnTo>
                  <a:pt x="2953997" y="0"/>
                </a:lnTo>
                <a:lnTo>
                  <a:pt x="2953997" y="3246150"/>
                </a:lnTo>
                <a:lnTo>
                  <a:pt x="0" y="324615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22" id="22"/>
          <p:cNvSpPr txBox="true"/>
          <p:nvPr/>
        </p:nvSpPr>
        <p:spPr>
          <a:xfrm rot="0">
            <a:off x="17476014" y="9182100"/>
            <a:ext cx="274320" cy="573406"/>
          </a:xfrm>
          <a:prstGeom prst="rect">
            <a:avLst/>
          </a:prstGeom>
        </p:spPr>
        <p:txBody>
          <a:bodyPr anchor="t" rtlCol="false" tIns="0" lIns="0" bIns="0" rIns="0">
            <a:spAutoFit/>
          </a:bodyPr>
          <a:lstStyle/>
          <a:p>
            <a:pPr algn="ctr">
              <a:lnSpc>
                <a:spcPts val="4619"/>
              </a:lnSpc>
              <a:spcBef>
                <a:spcPct val="0"/>
              </a:spcBef>
            </a:pPr>
            <a:r>
              <a:rPr lang="en-US" sz="3299">
                <a:solidFill>
                  <a:srgbClr val="5B4F47"/>
                </a:solidFill>
                <a:latin typeface="Open Sauce"/>
                <a:ea typeface="Open Sauce"/>
                <a:cs typeface="Open Sauce"/>
                <a:sym typeface="Open Sauce"/>
              </a:rPr>
              <a:t>2</a:t>
            </a:r>
          </a:p>
        </p:txBody>
      </p:sp>
    </p:spTree>
  </p:cSld>
  <p:clrMapOvr>
    <a:masterClrMapping/>
  </p:clrMapOvr>
  <p:transition spd="fast">
    <p:push dir="l"/>
  </p:transition>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234371">
            <a:off x="3566086" y="-4237604"/>
            <a:ext cx="11155828" cy="18762209"/>
          </a:xfrm>
          <a:custGeom>
            <a:avLst/>
            <a:gdLst/>
            <a:ahLst/>
            <a:cxnLst/>
            <a:rect r="r" b="b" t="t" l="l"/>
            <a:pathLst>
              <a:path h="18762209" w="11155828">
                <a:moveTo>
                  <a:pt x="10275063" y="0"/>
                </a:moveTo>
                <a:lnTo>
                  <a:pt x="11155828" y="18266778"/>
                </a:lnTo>
                <a:lnTo>
                  <a:pt x="880765" y="18762208"/>
                </a:lnTo>
                <a:lnTo>
                  <a:pt x="0" y="495430"/>
                </a:lnTo>
                <a:lnTo>
                  <a:pt x="10275063" y="0"/>
                </a:lnTo>
                <a:close/>
              </a:path>
            </a:pathLst>
          </a:custGeom>
          <a:blipFill>
            <a:blip r:embed="rId2"/>
            <a:stretch>
              <a:fillRect l="-16198" t="-1284" r="-16198" b="-1284"/>
            </a:stretch>
          </a:blipFill>
        </p:spPr>
      </p:sp>
      <p:sp>
        <p:nvSpPr>
          <p:cNvPr name="AutoShape 3" id="3"/>
          <p:cNvSpPr/>
          <p:nvPr/>
        </p:nvSpPr>
        <p:spPr>
          <a:xfrm flipV="true">
            <a:off x="698400" y="1726797"/>
            <a:ext cx="16560812" cy="38099"/>
          </a:xfrm>
          <a:prstGeom prst="line">
            <a:avLst/>
          </a:prstGeom>
          <a:ln cap="flat" w="76200">
            <a:solidFill>
              <a:srgbClr val="000000"/>
            </a:solidFill>
            <a:prstDash val="solid"/>
            <a:headEnd type="none" len="sm" w="sm"/>
            <a:tailEnd type="none" len="sm" w="sm"/>
          </a:ln>
        </p:spPr>
      </p:sp>
      <p:sp>
        <p:nvSpPr>
          <p:cNvPr name="TextBox 4" id="4"/>
          <p:cNvSpPr txBox="true"/>
          <p:nvPr/>
        </p:nvSpPr>
        <p:spPr>
          <a:xfrm rot="0">
            <a:off x="598671" y="239077"/>
            <a:ext cx="16660629" cy="1144270"/>
          </a:xfrm>
          <a:prstGeom prst="rect">
            <a:avLst/>
          </a:prstGeom>
        </p:spPr>
        <p:txBody>
          <a:bodyPr anchor="t" rtlCol="false" tIns="0" lIns="0" bIns="0" rIns="0">
            <a:spAutoFit/>
          </a:bodyPr>
          <a:lstStyle/>
          <a:p>
            <a:pPr algn="l">
              <a:lnSpc>
                <a:spcPts val="9379"/>
              </a:lnSpc>
            </a:pPr>
            <a:r>
              <a:rPr lang="en-US" sz="6699" b="true">
                <a:solidFill>
                  <a:srgbClr val="000000"/>
                </a:solidFill>
                <a:latin typeface="Noto Sans Bold"/>
                <a:ea typeface="Noto Sans Bold"/>
                <a:cs typeface="Noto Sans Bold"/>
                <a:sym typeface="Noto Sans Bold"/>
              </a:rPr>
              <a:t>MÔ TẢ ỨNG DỤNG TỪNG THÀNH VIÊN</a:t>
            </a:r>
          </a:p>
        </p:txBody>
      </p:sp>
      <p:sp>
        <p:nvSpPr>
          <p:cNvPr name="Freeform 5" id="5"/>
          <p:cNvSpPr/>
          <p:nvPr/>
        </p:nvSpPr>
        <p:spPr>
          <a:xfrm flipH="false" flipV="false" rot="3215950">
            <a:off x="-495956" y="-920638"/>
            <a:ext cx="4456085" cy="4318351"/>
          </a:xfrm>
          <a:custGeom>
            <a:avLst/>
            <a:gdLst/>
            <a:ahLst/>
            <a:cxnLst/>
            <a:rect r="r" b="b" t="t" l="l"/>
            <a:pathLst>
              <a:path h="4318351" w="4456085">
                <a:moveTo>
                  <a:pt x="0" y="0"/>
                </a:moveTo>
                <a:lnTo>
                  <a:pt x="4456085" y="0"/>
                </a:lnTo>
                <a:lnTo>
                  <a:pt x="4456085" y="4318352"/>
                </a:lnTo>
                <a:lnTo>
                  <a:pt x="0" y="431835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903222">
            <a:off x="14874904" y="9112414"/>
            <a:ext cx="2239957" cy="707216"/>
          </a:xfrm>
          <a:custGeom>
            <a:avLst/>
            <a:gdLst/>
            <a:ahLst/>
            <a:cxnLst/>
            <a:rect r="r" b="b" t="t" l="l"/>
            <a:pathLst>
              <a:path h="707216" w="2239957">
                <a:moveTo>
                  <a:pt x="0" y="0"/>
                </a:moveTo>
                <a:lnTo>
                  <a:pt x="2239957" y="0"/>
                </a:lnTo>
                <a:lnTo>
                  <a:pt x="2239957" y="707217"/>
                </a:lnTo>
                <a:lnTo>
                  <a:pt x="0" y="707217"/>
                </a:lnTo>
                <a:lnTo>
                  <a:pt x="0" y="0"/>
                </a:lnTo>
                <a:close/>
              </a:path>
            </a:pathLst>
          </a:custGeom>
          <a:blipFill>
            <a:blip r:embed="rId5"/>
            <a:stretch>
              <a:fillRect l="0" t="0" r="0" b="0"/>
            </a:stretch>
          </a:blipFill>
        </p:spPr>
      </p:sp>
      <p:sp>
        <p:nvSpPr>
          <p:cNvPr name="Freeform 7" id="7"/>
          <p:cNvSpPr/>
          <p:nvPr/>
        </p:nvSpPr>
        <p:spPr>
          <a:xfrm flipH="false" flipV="false" rot="0">
            <a:off x="598671" y="3754973"/>
            <a:ext cx="16476230" cy="3126714"/>
          </a:xfrm>
          <a:custGeom>
            <a:avLst/>
            <a:gdLst/>
            <a:ahLst/>
            <a:cxnLst/>
            <a:rect r="r" b="b" t="t" l="l"/>
            <a:pathLst>
              <a:path h="3126714" w="16476230">
                <a:moveTo>
                  <a:pt x="0" y="0"/>
                </a:moveTo>
                <a:lnTo>
                  <a:pt x="16476230" y="0"/>
                </a:lnTo>
                <a:lnTo>
                  <a:pt x="16476230" y="3126714"/>
                </a:lnTo>
                <a:lnTo>
                  <a:pt x="0" y="3126714"/>
                </a:lnTo>
                <a:lnTo>
                  <a:pt x="0" y="0"/>
                </a:lnTo>
                <a:close/>
              </a:path>
            </a:pathLst>
          </a:custGeom>
          <a:blipFill>
            <a:blip r:embed="rId6"/>
            <a:stretch>
              <a:fillRect l="-114" t="0" r="-719" b="-2283"/>
            </a:stretch>
          </a:blipFill>
        </p:spPr>
      </p:sp>
      <p:sp>
        <p:nvSpPr>
          <p:cNvPr name="TextBox 8" id="8"/>
          <p:cNvSpPr txBox="true"/>
          <p:nvPr/>
        </p:nvSpPr>
        <p:spPr>
          <a:xfrm rot="0">
            <a:off x="-206915" y="2054392"/>
            <a:ext cx="8121650" cy="463951"/>
          </a:xfrm>
          <a:prstGeom prst="rect">
            <a:avLst/>
          </a:prstGeom>
        </p:spPr>
        <p:txBody>
          <a:bodyPr anchor="t" rtlCol="false" tIns="0" lIns="0" bIns="0" rIns="0">
            <a:spAutoFit/>
          </a:bodyPr>
          <a:lstStyle/>
          <a:p>
            <a:pPr algn="ctr">
              <a:lnSpc>
                <a:spcPts val="3827"/>
              </a:lnSpc>
              <a:spcBef>
                <a:spcPct val="0"/>
              </a:spcBef>
            </a:pPr>
            <a:r>
              <a:rPr lang="en-US" b="true" sz="2734" spc="273">
                <a:solidFill>
                  <a:srgbClr val="000000"/>
                </a:solidFill>
                <a:latin typeface="Open Sauce Bold"/>
                <a:ea typeface="Open Sauce Bold"/>
                <a:cs typeface="Open Sauce Bold"/>
                <a:sym typeface="Open Sauce Bold"/>
              </a:rPr>
              <a:t>QUẢN LÝ TÀI KHOẢN - PHƯƠNG </a:t>
            </a:r>
          </a:p>
        </p:txBody>
      </p:sp>
      <p:sp>
        <p:nvSpPr>
          <p:cNvPr name="TextBox 9" id="9"/>
          <p:cNvSpPr txBox="true"/>
          <p:nvPr/>
        </p:nvSpPr>
        <p:spPr>
          <a:xfrm rot="0">
            <a:off x="598671" y="2921841"/>
            <a:ext cx="17689329" cy="789305"/>
          </a:xfrm>
          <a:prstGeom prst="rect">
            <a:avLst/>
          </a:prstGeom>
        </p:spPr>
        <p:txBody>
          <a:bodyPr anchor="t" rtlCol="false" tIns="0" lIns="0" bIns="0" rIns="0">
            <a:spAutoFit/>
          </a:bodyPr>
          <a:lstStyle/>
          <a:p>
            <a:pPr algn="l">
              <a:lnSpc>
                <a:spcPts val="3219"/>
              </a:lnSpc>
              <a:spcBef>
                <a:spcPct val="0"/>
              </a:spcBef>
            </a:pPr>
            <a:r>
              <a:rPr lang="en-US" b="true" sz="2299" spc="229">
                <a:solidFill>
                  <a:srgbClr val="000000"/>
                </a:solidFill>
                <a:latin typeface="Open Sauce Bold"/>
                <a:ea typeface="Open Sauce Bold"/>
                <a:cs typeface="Open Sauce Bold"/>
                <a:sym typeface="Open Sauce Bold"/>
              </a:rPr>
              <a:t>FUNCTION fn_IsIPNew: K</a:t>
            </a:r>
            <a:r>
              <a:rPr lang="en-US" b="true" sz="2299" spc="229">
                <a:solidFill>
                  <a:srgbClr val="000000"/>
                </a:solidFill>
                <a:latin typeface="Open Sauce Bold"/>
                <a:ea typeface="Open Sauce Bold"/>
                <a:cs typeface="Open Sauce Bold"/>
                <a:sym typeface="Open Sauce Bold"/>
              </a:rPr>
              <a:t>iểm tra xem IP đăng nhập có phải là IP mới chưa từng xuất hiện không.</a:t>
            </a:r>
          </a:p>
          <a:p>
            <a:pPr algn="l">
              <a:lnSpc>
                <a:spcPts val="3219"/>
              </a:lnSpc>
              <a:spcBef>
                <a:spcPct val="0"/>
              </a:spcBef>
            </a:pPr>
          </a:p>
        </p:txBody>
      </p:sp>
      <p:sp>
        <p:nvSpPr>
          <p:cNvPr name="TextBox 10" id="10"/>
          <p:cNvSpPr txBox="true"/>
          <p:nvPr/>
        </p:nvSpPr>
        <p:spPr>
          <a:xfrm rot="0">
            <a:off x="17346474" y="9182100"/>
            <a:ext cx="533400" cy="573406"/>
          </a:xfrm>
          <a:prstGeom prst="rect">
            <a:avLst/>
          </a:prstGeom>
        </p:spPr>
        <p:txBody>
          <a:bodyPr anchor="t" rtlCol="false" tIns="0" lIns="0" bIns="0" rIns="0">
            <a:spAutoFit/>
          </a:bodyPr>
          <a:lstStyle/>
          <a:p>
            <a:pPr algn="ctr">
              <a:lnSpc>
                <a:spcPts val="4619"/>
              </a:lnSpc>
              <a:spcBef>
                <a:spcPct val="0"/>
              </a:spcBef>
            </a:pPr>
            <a:r>
              <a:rPr lang="en-US" sz="3299">
                <a:solidFill>
                  <a:srgbClr val="5B4F47"/>
                </a:solidFill>
                <a:latin typeface="Open Sauce"/>
                <a:ea typeface="Open Sauce"/>
                <a:cs typeface="Open Sauce"/>
                <a:sym typeface="Open Sauce"/>
              </a:rPr>
              <a:t>20</a:t>
            </a:r>
          </a:p>
        </p:txBody>
      </p:sp>
    </p:spTree>
  </p:cSld>
  <p:clrMapOvr>
    <a:masterClrMapping/>
  </p:clrMapOvr>
  <p:transition spd="fast">
    <p:push dir="l"/>
  </p:transition>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234371">
            <a:off x="3566086" y="-4237604"/>
            <a:ext cx="11155828" cy="18762209"/>
          </a:xfrm>
          <a:custGeom>
            <a:avLst/>
            <a:gdLst/>
            <a:ahLst/>
            <a:cxnLst/>
            <a:rect r="r" b="b" t="t" l="l"/>
            <a:pathLst>
              <a:path h="18762209" w="11155828">
                <a:moveTo>
                  <a:pt x="10275063" y="0"/>
                </a:moveTo>
                <a:lnTo>
                  <a:pt x="11155828" y="18266778"/>
                </a:lnTo>
                <a:lnTo>
                  <a:pt x="880765" y="18762208"/>
                </a:lnTo>
                <a:lnTo>
                  <a:pt x="0" y="495430"/>
                </a:lnTo>
                <a:lnTo>
                  <a:pt x="10275063" y="0"/>
                </a:lnTo>
                <a:close/>
              </a:path>
            </a:pathLst>
          </a:custGeom>
          <a:blipFill>
            <a:blip r:embed="rId2"/>
            <a:stretch>
              <a:fillRect l="-16198" t="-1284" r="-16198" b="-1284"/>
            </a:stretch>
          </a:blipFill>
        </p:spPr>
      </p:sp>
      <p:sp>
        <p:nvSpPr>
          <p:cNvPr name="AutoShape 3" id="3"/>
          <p:cNvSpPr/>
          <p:nvPr/>
        </p:nvSpPr>
        <p:spPr>
          <a:xfrm flipV="true">
            <a:off x="698400" y="1726797"/>
            <a:ext cx="16560812" cy="38099"/>
          </a:xfrm>
          <a:prstGeom prst="line">
            <a:avLst/>
          </a:prstGeom>
          <a:ln cap="flat" w="76200">
            <a:solidFill>
              <a:srgbClr val="000000"/>
            </a:solidFill>
            <a:prstDash val="solid"/>
            <a:headEnd type="none" len="sm" w="sm"/>
            <a:tailEnd type="none" len="sm" w="sm"/>
          </a:ln>
        </p:spPr>
      </p:sp>
      <p:sp>
        <p:nvSpPr>
          <p:cNvPr name="TextBox 4" id="4"/>
          <p:cNvSpPr txBox="true"/>
          <p:nvPr/>
        </p:nvSpPr>
        <p:spPr>
          <a:xfrm rot="0">
            <a:off x="598671" y="239077"/>
            <a:ext cx="16660629" cy="1144270"/>
          </a:xfrm>
          <a:prstGeom prst="rect">
            <a:avLst/>
          </a:prstGeom>
        </p:spPr>
        <p:txBody>
          <a:bodyPr anchor="t" rtlCol="false" tIns="0" lIns="0" bIns="0" rIns="0">
            <a:spAutoFit/>
          </a:bodyPr>
          <a:lstStyle/>
          <a:p>
            <a:pPr algn="l">
              <a:lnSpc>
                <a:spcPts val="9379"/>
              </a:lnSpc>
            </a:pPr>
            <a:r>
              <a:rPr lang="en-US" sz="6699" b="true">
                <a:solidFill>
                  <a:srgbClr val="000000"/>
                </a:solidFill>
                <a:latin typeface="Noto Sans Bold"/>
                <a:ea typeface="Noto Sans Bold"/>
                <a:cs typeface="Noto Sans Bold"/>
                <a:sym typeface="Noto Sans Bold"/>
              </a:rPr>
              <a:t>MÔ TẢ ỨNG DỤNG TỪNG THÀNH VIÊN</a:t>
            </a:r>
          </a:p>
        </p:txBody>
      </p:sp>
      <p:sp>
        <p:nvSpPr>
          <p:cNvPr name="Freeform 5" id="5"/>
          <p:cNvSpPr/>
          <p:nvPr/>
        </p:nvSpPr>
        <p:spPr>
          <a:xfrm flipH="false" flipV="false" rot="3215950">
            <a:off x="-495956" y="-920638"/>
            <a:ext cx="4456085" cy="4318351"/>
          </a:xfrm>
          <a:custGeom>
            <a:avLst/>
            <a:gdLst/>
            <a:ahLst/>
            <a:cxnLst/>
            <a:rect r="r" b="b" t="t" l="l"/>
            <a:pathLst>
              <a:path h="4318351" w="4456085">
                <a:moveTo>
                  <a:pt x="0" y="0"/>
                </a:moveTo>
                <a:lnTo>
                  <a:pt x="4456085" y="0"/>
                </a:lnTo>
                <a:lnTo>
                  <a:pt x="4456085" y="4318352"/>
                </a:lnTo>
                <a:lnTo>
                  <a:pt x="0" y="431835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903222">
            <a:off x="14874904" y="9112414"/>
            <a:ext cx="2239957" cy="707216"/>
          </a:xfrm>
          <a:custGeom>
            <a:avLst/>
            <a:gdLst/>
            <a:ahLst/>
            <a:cxnLst/>
            <a:rect r="r" b="b" t="t" l="l"/>
            <a:pathLst>
              <a:path h="707216" w="2239957">
                <a:moveTo>
                  <a:pt x="0" y="0"/>
                </a:moveTo>
                <a:lnTo>
                  <a:pt x="2239957" y="0"/>
                </a:lnTo>
                <a:lnTo>
                  <a:pt x="2239957" y="707217"/>
                </a:lnTo>
                <a:lnTo>
                  <a:pt x="0" y="707217"/>
                </a:lnTo>
                <a:lnTo>
                  <a:pt x="0" y="0"/>
                </a:lnTo>
                <a:close/>
              </a:path>
            </a:pathLst>
          </a:custGeom>
          <a:blipFill>
            <a:blip r:embed="rId5"/>
            <a:stretch>
              <a:fillRect l="0" t="0" r="0" b="0"/>
            </a:stretch>
          </a:blipFill>
        </p:spPr>
      </p:sp>
      <p:sp>
        <p:nvSpPr>
          <p:cNvPr name="Freeform 7" id="7"/>
          <p:cNvSpPr/>
          <p:nvPr/>
        </p:nvSpPr>
        <p:spPr>
          <a:xfrm flipH="false" flipV="false" rot="0">
            <a:off x="1571051" y="3215569"/>
            <a:ext cx="15145898" cy="6800442"/>
          </a:xfrm>
          <a:custGeom>
            <a:avLst/>
            <a:gdLst/>
            <a:ahLst/>
            <a:cxnLst/>
            <a:rect r="r" b="b" t="t" l="l"/>
            <a:pathLst>
              <a:path h="6800442" w="15145898">
                <a:moveTo>
                  <a:pt x="0" y="0"/>
                </a:moveTo>
                <a:lnTo>
                  <a:pt x="15145898" y="0"/>
                </a:lnTo>
                <a:lnTo>
                  <a:pt x="15145898" y="6800442"/>
                </a:lnTo>
                <a:lnTo>
                  <a:pt x="0" y="6800442"/>
                </a:lnTo>
                <a:lnTo>
                  <a:pt x="0" y="0"/>
                </a:lnTo>
                <a:close/>
              </a:path>
            </a:pathLst>
          </a:custGeom>
          <a:blipFill>
            <a:blip r:embed="rId6"/>
            <a:stretch>
              <a:fillRect l="0" t="-1274" r="-7706" b="-1274"/>
            </a:stretch>
          </a:blipFill>
        </p:spPr>
      </p:sp>
      <p:sp>
        <p:nvSpPr>
          <p:cNvPr name="TextBox 8" id="8"/>
          <p:cNvSpPr txBox="true"/>
          <p:nvPr/>
        </p:nvSpPr>
        <p:spPr>
          <a:xfrm rot="0">
            <a:off x="-206915" y="1979637"/>
            <a:ext cx="8636165" cy="463951"/>
          </a:xfrm>
          <a:prstGeom prst="rect">
            <a:avLst/>
          </a:prstGeom>
        </p:spPr>
        <p:txBody>
          <a:bodyPr anchor="t" rtlCol="false" tIns="0" lIns="0" bIns="0" rIns="0">
            <a:spAutoFit/>
          </a:bodyPr>
          <a:lstStyle/>
          <a:p>
            <a:pPr algn="ctr">
              <a:lnSpc>
                <a:spcPts val="3827"/>
              </a:lnSpc>
              <a:spcBef>
                <a:spcPct val="0"/>
              </a:spcBef>
            </a:pPr>
            <a:r>
              <a:rPr lang="en-US" b="true" sz="2734" spc="273">
                <a:solidFill>
                  <a:srgbClr val="000000"/>
                </a:solidFill>
                <a:latin typeface="Open Sauce Bold"/>
                <a:ea typeface="Open Sauce Bold"/>
                <a:cs typeface="Open Sauce Bold"/>
                <a:sym typeface="Open Sauce Bold"/>
              </a:rPr>
              <a:t>QUẢN LÝ TÀI KHOẢN - PHƯƠNG</a:t>
            </a:r>
          </a:p>
        </p:txBody>
      </p:sp>
      <p:sp>
        <p:nvSpPr>
          <p:cNvPr name="TextBox 9" id="9"/>
          <p:cNvSpPr txBox="true"/>
          <p:nvPr/>
        </p:nvSpPr>
        <p:spPr>
          <a:xfrm rot="0">
            <a:off x="698400" y="2513894"/>
            <a:ext cx="16469867" cy="701675"/>
          </a:xfrm>
          <a:prstGeom prst="rect">
            <a:avLst/>
          </a:prstGeom>
        </p:spPr>
        <p:txBody>
          <a:bodyPr anchor="t" rtlCol="false" tIns="0" lIns="0" bIns="0" rIns="0">
            <a:spAutoFit/>
          </a:bodyPr>
          <a:lstStyle/>
          <a:p>
            <a:pPr algn="ctr">
              <a:lnSpc>
                <a:spcPts val="2800"/>
              </a:lnSpc>
            </a:pPr>
            <a:r>
              <a:rPr lang="en-US" b="true" sz="2000" spc="200">
                <a:solidFill>
                  <a:srgbClr val="000000"/>
                </a:solidFill>
                <a:latin typeface="Open Sauce Bold"/>
                <a:ea typeface="Open Sauce Bold"/>
                <a:cs typeface="Open Sauce Bold"/>
                <a:sym typeface="Open Sauce Bold"/>
              </a:rPr>
              <a:t>XÓA AN TOÀN MỘT ĐỐI TƯỢNG CÓ NHIỀU DỮ LIỆU LIÊN QUAN (LỊCH SỬ, TOKEN). NGĂN CHẶN </a:t>
            </a:r>
          </a:p>
          <a:p>
            <a:pPr algn="ctr">
              <a:lnSpc>
                <a:spcPts val="2800"/>
              </a:lnSpc>
              <a:spcBef>
                <a:spcPct val="0"/>
              </a:spcBef>
            </a:pPr>
            <a:r>
              <a:rPr lang="en-US" b="true" sz="2000" spc="200">
                <a:solidFill>
                  <a:srgbClr val="000000"/>
                </a:solidFill>
                <a:latin typeface="Open Sauce Bold"/>
                <a:ea typeface="Open Sauce Bold"/>
                <a:cs typeface="Open Sauce Bold"/>
                <a:sym typeface="Open Sauce Bold"/>
              </a:rPr>
              <a:t>TÌNH TRẠNG "DỮ LIỆU RÁC" HOẶC MẤT DỮ LIỆU MỘT PHẦN KHI HỆ THỐNG GẶP SỰ CỐ GIỮA CHỪNG.</a:t>
            </a:r>
          </a:p>
        </p:txBody>
      </p:sp>
      <p:sp>
        <p:nvSpPr>
          <p:cNvPr name="TextBox 10" id="10"/>
          <p:cNvSpPr txBox="true"/>
          <p:nvPr/>
        </p:nvSpPr>
        <p:spPr>
          <a:xfrm rot="0">
            <a:off x="17392194" y="9182100"/>
            <a:ext cx="441960" cy="573406"/>
          </a:xfrm>
          <a:prstGeom prst="rect">
            <a:avLst/>
          </a:prstGeom>
        </p:spPr>
        <p:txBody>
          <a:bodyPr anchor="t" rtlCol="false" tIns="0" lIns="0" bIns="0" rIns="0">
            <a:spAutoFit/>
          </a:bodyPr>
          <a:lstStyle/>
          <a:p>
            <a:pPr algn="ctr">
              <a:lnSpc>
                <a:spcPts val="4619"/>
              </a:lnSpc>
              <a:spcBef>
                <a:spcPct val="0"/>
              </a:spcBef>
            </a:pPr>
            <a:r>
              <a:rPr lang="en-US" sz="3299">
                <a:solidFill>
                  <a:srgbClr val="5B4F47"/>
                </a:solidFill>
                <a:latin typeface="Open Sauce"/>
                <a:ea typeface="Open Sauce"/>
                <a:cs typeface="Open Sauce"/>
                <a:sym typeface="Open Sauce"/>
              </a:rPr>
              <a:t>21</a:t>
            </a:r>
          </a:p>
        </p:txBody>
      </p:sp>
    </p:spTree>
  </p:cSld>
  <p:clrMapOvr>
    <a:masterClrMapping/>
  </p:clrMapOvr>
  <p:transition spd="fast">
    <p:push dir="l"/>
  </p:transition>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234371">
            <a:off x="3566086" y="-4237604"/>
            <a:ext cx="11155828" cy="18762209"/>
          </a:xfrm>
          <a:custGeom>
            <a:avLst/>
            <a:gdLst/>
            <a:ahLst/>
            <a:cxnLst/>
            <a:rect r="r" b="b" t="t" l="l"/>
            <a:pathLst>
              <a:path h="18762209" w="11155828">
                <a:moveTo>
                  <a:pt x="10275063" y="0"/>
                </a:moveTo>
                <a:lnTo>
                  <a:pt x="11155828" y="18266778"/>
                </a:lnTo>
                <a:lnTo>
                  <a:pt x="880765" y="18762208"/>
                </a:lnTo>
                <a:lnTo>
                  <a:pt x="0" y="495430"/>
                </a:lnTo>
                <a:lnTo>
                  <a:pt x="10275063" y="0"/>
                </a:lnTo>
                <a:close/>
              </a:path>
            </a:pathLst>
          </a:custGeom>
          <a:blipFill>
            <a:blip r:embed="rId2"/>
            <a:stretch>
              <a:fillRect l="-16198" t="-1284" r="-16198" b="-1284"/>
            </a:stretch>
          </a:blipFill>
        </p:spPr>
      </p:sp>
      <p:sp>
        <p:nvSpPr>
          <p:cNvPr name="AutoShape 3" id="3"/>
          <p:cNvSpPr/>
          <p:nvPr/>
        </p:nvSpPr>
        <p:spPr>
          <a:xfrm flipV="true">
            <a:off x="698400" y="1726797"/>
            <a:ext cx="16560812" cy="38099"/>
          </a:xfrm>
          <a:prstGeom prst="line">
            <a:avLst/>
          </a:prstGeom>
          <a:ln cap="flat" w="76200">
            <a:solidFill>
              <a:srgbClr val="000000"/>
            </a:solidFill>
            <a:prstDash val="solid"/>
            <a:headEnd type="none" len="sm" w="sm"/>
            <a:tailEnd type="none" len="sm" w="sm"/>
          </a:ln>
        </p:spPr>
      </p:sp>
      <p:sp>
        <p:nvSpPr>
          <p:cNvPr name="TextBox 4" id="4"/>
          <p:cNvSpPr txBox="true"/>
          <p:nvPr/>
        </p:nvSpPr>
        <p:spPr>
          <a:xfrm rot="0">
            <a:off x="598671" y="239077"/>
            <a:ext cx="16660629" cy="1144270"/>
          </a:xfrm>
          <a:prstGeom prst="rect">
            <a:avLst/>
          </a:prstGeom>
        </p:spPr>
        <p:txBody>
          <a:bodyPr anchor="t" rtlCol="false" tIns="0" lIns="0" bIns="0" rIns="0">
            <a:spAutoFit/>
          </a:bodyPr>
          <a:lstStyle/>
          <a:p>
            <a:pPr algn="l">
              <a:lnSpc>
                <a:spcPts val="9379"/>
              </a:lnSpc>
            </a:pPr>
            <a:r>
              <a:rPr lang="en-US" sz="6699" b="true">
                <a:solidFill>
                  <a:srgbClr val="000000"/>
                </a:solidFill>
                <a:latin typeface="Noto Sans Bold"/>
                <a:ea typeface="Noto Sans Bold"/>
                <a:cs typeface="Noto Sans Bold"/>
                <a:sym typeface="Noto Sans Bold"/>
              </a:rPr>
              <a:t>MÔ TẢ ỨNG DỤNG TỪNG THÀNH VIÊN</a:t>
            </a:r>
          </a:p>
        </p:txBody>
      </p:sp>
      <p:sp>
        <p:nvSpPr>
          <p:cNvPr name="Freeform 5" id="5"/>
          <p:cNvSpPr/>
          <p:nvPr/>
        </p:nvSpPr>
        <p:spPr>
          <a:xfrm flipH="false" flipV="false" rot="3215950">
            <a:off x="-495956" y="-920638"/>
            <a:ext cx="4456085" cy="4318351"/>
          </a:xfrm>
          <a:custGeom>
            <a:avLst/>
            <a:gdLst/>
            <a:ahLst/>
            <a:cxnLst/>
            <a:rect r="r" b="b" t="t" l="l"/>
            <a:pathLst>
              <a:path h="4318351" w="4456085">
                <a:moveTo>
                  <a:pt x="0" y="0"/>
                </a:moveTo>
                <a:lnTo>
                  <a:pt x="4456085" y="0"/>
                </a:lnTo>
                <a:lnTo>
                  <a:pt x="4456085" y="4318352"/>
                </a:lnTo>
                <a:lnTo>
                  <a:pt x="0" y="431835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903222">
            <a:off x="14874904" y="9112414"/>
            <a:ext cx="2239957" cy="707216"/>
          </a:xfrm>
          <a:custGeom>
            <a:avLst/>
            <a:gdLst/>
            <a:ahLst/>
            <a:cxnLst/>
            <a:rect r="r" b="b" t="t" l="l"/>
            <a:pathLst>
              <a:path h="707216" w="2239957">
                <a:moveTo>
                  <a:pt x="0" y="0"/>
                </a:moveTo>
                <a:lnTo>
                  <a:pt x="2239957" y="0"/>
                </a:lnTo>
                <a:lnTo>
                  <a:pt x="2239957" y="707217"/>
                </a:lnTo>
                <a:lnTo>
                  <a:pt x="0" y="707217"/>
                </a:lnTo>
                <a:lnTo>
                  <a:pt x="0" y="0"/>
                </a:lnTo>
                <a:close/>
              </a:path>
            </a:pathLst>
          </a:custGeom>
          <a:blipFill>
            <a:blip r:embed="rId5"/>
            <a:stretch>
              <a:fillRect l="0" t="0" r="0" b="0"/>
            </a:stretch>
          </a:blipFill>
        </p:spPr>
      </p:sp>
      <p:sp>
        <p:nvSpPr>
          <p:cNvPr name="Freeform 7" id="7"/>
          <p:cNvSpPr/>
          <p:nvPr/>
        </p:nvSpPr>
        <p:spPr>
          <a:xfrm flipH="false" flipV="false" rot="0">
            <a:off x="852646" y="3232718"/>
            <a:ext cx="13614015" cy="2420235"/>
          </a:xfrm>
          <a:custGeom>
            <a:avLst/>
            <a:gdLst/>
            <a:ahLst/>
            <a:cxnLst/>
            <a:rect r="r" b="b" t="t" l="l"/>
            <a:pathLst>
              <a:path h="2420235" w="13614015">
                <a:moveTo>
                  <a:pt x="0" y="0"/>
                </a:moveTo>
                <a:lnTo>
                  <a:pt x="13614015" y="0"/>
                </a:lnTo>
                <a:lnTo>
                  <a:pt x="13614015" y="2420235"/>
                </a:lnTo>
                <a:lnTo>
                  <a:pt x="0" y="2420235"/>
                </a:lnTo>
                <a:lnTo>
                  <a:pt x="0" y="0"/>
                </a:lnTo>
                <a:close/>
              </a:path>
            </a:pathLst>
          </a:custGeom>
          <a:blipFill>
            <a:blip r:embed="rId6"/>
            <a:stretch>
              <a:fillRect l="-865" t="0" r="0" b="0"/>
            </a:stretch>
          </a:blipFill>
        </p:spPr>
      </p:sp>
      <p:sp>
        <p:nvSpPr>
          <p:cNvPr name="Freeform 8" id="8"/>
          <p:cNvSpPr/>
          <p:nvPr/>
        </p:nvSpPr>
        <p:spPr>
          <a:xfrm flipH="false" flipV="false" rot="0">
            <a:off x="6225620" y="6430445"/>
            <a:ext cx="11301259" cy="3856555"/>
          </a:xfrm>
          <a:custGeom>
            <a:avLst/>
            <a:gdLst/>
            <a:ahLst/>
            <a:cxnLst/>
            <a:rect r="r" b="b" t="t" l="l"/>
            <a:pathLst>
              <a:path h="3856555" w="11301259">
                <a:moveTo>
                  <a:pt x="0" y="0"/>
                </a:moveTo>
                <a:lnTo>
                  <a:pt x="11301259" y="0"/>
                </a:lnTo>
                <a:lnTo>
                  <a:pt x="11301259" y="3856555"/>
                </a:lnTo>
                <a:lnTo>
                  <a:pt x="0" y="3856555"/>
                </a:lnTo>
                <a:lnTo>
                  <a:pt x="0" y="0"/>
                </a:lnTo>
                <a:close/>
              </a:path>
            </a:pathLst>
          </a:custGeom>
          <a:blipFill>
            <a:blip r:embed="rId7"/>
            <a:stretch>
              <a:fillRect l="0" t="0" r="0" b="0"/>
            </a:stretch>
          </a:blipFill>
        </p:spPr>
      </p:sp>
      <p:sp>
        <p:nvSpPr>
          <p:cNvPr name="TextBox 9" id="9"/>
          <p:cNvSpPr txBox="true"/>
          <p:nvPr/>
        </p:nvSpPr>
        <p:spPr>
          <a:xfrm rot="0">
            <a:off x="-206915" y="2054392"/>
            <a:ext cx="7731329" cy="463951"/>
          </a:xfrm>
          <a:prstGeom prst="rect">
            <a:avLst/>
          </a:prstGeom>
        </p:spPr>
        <p:txBody>
          <a:bodyPr anchor="t" rtlCol="false" tIns="0" lIns="0" bIns="0" rIns="0">
            <a:spAutoFit/>
          </a:bodyPr>
          <a:lstStyle/>
          <a:p>
            <a:pPr algn="ctr">
              <a:lnSpc>
                <a:spcPts val="3827"/>
              </a:lnSpc>
              <a:spcBef>
                <a:spcPct val="0"/>
              </a:spcBef>
            </a:pPr>
            <a:r>
              <a:rPr lang="en-US" b="true" sz="2734" spc="273">
                <a:solidFill>
                  <a:srgbClr val="000000"/>
                </a:solidFill>
                <a:latin typeface="Open Sauce Bold"/>
                <a:ea typeface="Open Sauce Bold"/>
                <a:cs typeface="Open Sauce Bold"/>
                <a:sym typeface="Open Sauce Bold"/>
              </a:rPr>
              <a:t>QUẢN LÝ TÀI KHOẢN - PHƯƠNG</a:t>
            </a:r>
          </a:p>
        </p:txBody>
      </p:sp>
      <p:sp>
        <p:nvSpPr>
          <p:cNvPr name="TextBox 10" id="10"/>
          <p:cNvSpPr txBox="true"/>
          <p:nvPr/>
        </p:nvSpPr>
        <p:spPr>
          <a:xfrm rot="0">
            <a:off x="409099" y="2666616"/>
            <a:ext cx="13614015" cy="379730"/>
          </a:xfrm>
          <a:prstGeom prst="rect">
            <a:avLst/>
          </a:prstGeom>
        </p:spPr>
        <p:txBody>
          <a:bodyPr anchor="t" rtlCol="false" tIns="0" lIns="0" bIns="0" rIns="0">
            <a:spAutoFit/>
          </a:bodyPr>
          <a:lstStyle/>
          <a:p>
            <a:pPr algn="ctr">
              <a:lnSpc>
                <a:spcPts val="3220"/>
              </a:lnSpc>
              <a:spcBef>
                <a:spcPct val="0"/>
              </a:spcBef>
            </a:pPr>
            <a:r>
              <a:rPr lang="en-US" b="true" sz="2300" spc="230">
                <a:solidFill>
                  <a:srgbClr val="000000"/>
                </a:solidFill>
                <a:latin typeface="Open Sauce Bold"/>
                <a:ea typeface="Open Sauce Bold"/>
                <a:cs typeface="Open Sauce Bold"/>
                <a:sym typeface="Open Sauce Bold"/>
              </a:rPr>
              <a:t>Trigger trg_AuditTaiKhoan tự động ghi lại mọi thay đổi trên bảng tài khoản </a:t>
            </a:r>
          </a:p>
        </p:txBody>
      </p:sp>
      <p:sp>
        <p:nvSpPr>
          <p:cNvPr name="TextBox 11" id="11"/>
          <p:cNvSpPr txBox="true"/>
          <p:nvPr/>
        </p:nvSpPr>
        <p:spPr>
          <a:xfrm rot="0">
            <a:off x="2106348" y="5624378"/>
            <a:ext cx="16026911" cy="753745"/>
          </a:xfrm>
          <a:prstGeom prst="rect">
            <a:avLst/>
          </a:prstGeom>
        </p:spPr>
        <p:txBody>
          <a:bodyPr anchor="t" rtlCol="false" tIns="0" lIns="0" bIns="0" rIns="0">
            <a:spAutoFit/>
          </a:bodyPr>
          <a:lstStyle/>
          <a:p>
            <a:pPr algn="ctr">
              <a:lnSpc>
                <a:spcPts val="3080"/>
              </a:lnSpc>
              <a:spcBef>
                <a:spcPct val="0"/>
              </a:spcBef>
            </a:pPr>
            <a:r>
              <a:rPr lang="en-US" b="true" sz="2200" spc="220">
                <a:solidFill>
                  <a:srgbClr val="000000"/>
                </a:solidFill>
                <a:latin typeface="Open Sauce Bold"/>
                <a:ea typeface="Open Sauce Bold"/>
                <a:cs typeface="Open Sauce Bold"/>
                <a:sym typeface="Open Sauce Bold"/>
              </a:rPr>
              <a:t>Trigger trg_LichSuDangNhap_AfterInsert  Tự động đánh dấu thất bại và đối chiếu IP hiện tại với lịch sử quá khứ. Nếu phát hiện IP mới, hệ thống tự động ghi nhật ký cảnh báo vào bảng Audit </a:t>
            </a:r>
          </a:p>
        </p:txBody>
      </p:sp>
      <p:sp>
        <p:nvSpPr>
          <p:cNvPr name="TextBox 12" id="12"/>
          <p:cNvSpPr txBox="true"/>
          <p:nvPr/>
        </p:nvSpPr>
        <p:spPr>
          <a:xfrm rot="0">
            <a:off x="17338854" y="9182100"/>
            <a:ext cx="548640" cy="573406"/>
          </a:xfrm>
          <a:prstGeom prst="rect">
            <a:avLst/>
          </a:prstGeom>
        </p:spPr>
        <p:txBody>
          <a:bodyPr anchor="t" rtlCol="false" tIns="0" lIns="0" bIns="0" rIns="0">
            <a:spAutoFit/>
          </a:bodyPr>
          <a:lstStyle/>
          <a:p>
            <a:pPr algn="ctr">
              <a:lnSpc>
                <a:spcPts val="4619"/>
              </a:lnSpc>
              <a:spcBef>
                <a:spcPct val="0"/>
              </a:spcBef>
            </a:pPr>
            <a:r>
              <a:rPr lang="en-US" sz="3299">
                <a:solidFill>
                  <a:srgbClr val="5B4F47"/>
                </a:solidFill>
                <a:latin typeface="Open Sauce"/>
                <a:ea typeface="Open Sauce"/>
                <a:cs typeface="Open Sauce"/>
                <a:sym typeface="Open Sauce"/>
              </a:rPr>
              <a:t>22</a:t>
            </a:r>
          </a:p>
        </p:txBody>
      </p:sp>
    </p:spTree>
  </p:cSld>
  <p:clrMapOvr>
    <a:masterClrMapping/>
  </p:clrMapOvr>
  <p:transition spd="fast">
    <p:push dir="l"/>
  </p:transition>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234371">
            <a:off x="3566086" y="-4237604"/>
            <a:ext cx="11155828" cy="18762209"/>
          </a:xfrm>
          <a:custGeom>
            <a:avLst/>
            <a:gdLst/>
            <a:ahLst/>
            <a:cxnLst/>
            <a:rect r="r" b="b" t="t" l="l"/>
            <a:pathLst>
              <a:path h="18762209" w="11155828">
                <a:moveTo>
                  <a:pt x="10275063" y="0"/>
                </a:moveTo>
                <a:lnTo>
                  <a:pt x="11155828" y="18266778"/>
                </a:lnTo>
                <a:lnTo>
                  <a:pt x="880765" y="18762208"/>
                </a:lnTo>
                <a:lnTo>
                  <a:pt x="0" y="495430"/>
                </a:lnTo>
                <a:lnTo>
                  <a:pt x="10275063" y="0"/>
                </a:lnTo>
                <a:close/>
              </a:path>
            </a:pathLst>
          </a:custGeom>
          <a:blipFill>
            <a:blip r:embed="rId2"/>
            <a:stretch>
              <a:fillRect l="-16198" t="-1284" r="-16198" b="-1284"/>
            </a:stretch>
          </a:blipFill>
        </p:spPr>
      </p:sp>
      <p:sp>
        <p:nvSpPr>
          <p:cNvPr name="AutoShape 3" id="3"/>
          <p:cNvSpPr/>
          <p:nvPr/>
        </p:nvSpPr>
        <p:spPr>
          <a:xfrm flipV="true">
            <a:off x="698400" y="1726797"/>
            <a:ext cx="16560812" cy="38099"/>
          </a:xfrm>
          <a:prstGeom prst="line">
            <a:avLst/>
          </a:prstGeom>
          <a:ln cap="flat" w="76200">
            <a:solidFill>
              <a:srgbClr val="000000"/>
            </a:solidFill>
            <a:prstDash val="solid"/>
            <a:headEnd type="none" len="sm" w="sm"/>
            <a:tailEnd type="none" len="sm" w="sm"/>
          </a:ln>
        </p:spPr>
      </p:sp>
      <p:sp>
        <p:nvSpPr>
          <p:cNvPr name="TextBox 4" id="4"/>
          <p:cNvSpPr txBox="true"/>
          <p:nvPr/>
        </p:nvSpPr>
        <p:spPr>
          <a:xfrm rot="0">
            <a:off x="598671" y="239077"/>
            <a:ext cx="16660629" cy="1144270"/>
          </a:xfrm>
          <a:prstGeom prst="rect">
            <a:avLst/>
          </a:prstGeom>
        </p:spPr>
        <p:txBody>
          <a:bodyPr anchor="t" rtlCol="false" tIns="0" lIns="0" bIns="0" rIns="0">
            <a:spAutoFit/>
          </a:bodyPr>
          <a:lstStyle/>
          <a:p>
            <a:pPr algn="l">
              <a:lnSpc>
                <a:spcPts val="9379"/>
              </a:lnSpc>
            </a:pPr>
            <a:r>
              <a:rPr lang="en-US" sz="6699" b="true">
                <a:solidFill>
                  <a:srgbClr val="000000"/>
                </a:solidFill>
                <a:latin typeface="Noto Sans Bold"/>
                <a:ea typeface="Noto Sans Bold"/>
                <a:cs typeface="Noto Sans Bold"/>
                <a:sym typeface="Noto Sans Bold"/>
              </a:rPr>
              <a:t>MÔ TẢ ỨNG DỤNG TỪNG THÀNH VIÊN</a:t>
            </a:r>
          </a:p>
        </p:txBody>
      </p:sp>
      <p:sp>
        <p:nvSpPr>
          <p:cNvPr name="Freeform 5" id="5"/>
          <p:cNvSpPr/>
          <p:nvPr/>
        </p:nvSpPr>
        <p:spPr>
          <a:xfrm flipH="false" flipV="false" rot="3215950">
            <a:off x="-495956" y="-920638"/>
            <a:ext cx="4456085" cy="4318351"/>
          </a:xfrm>
          <a:custGeom>
            <a:avLst/>
            <a:gdLst/>
            <a:ahLst/>
            <a:cxnLst/>
            <a:rect r="r" b="b" t="t" l="l"/>
            <a:pathLst>
              <a:path h="4318351" w="4456085">
                <a:moveTo>
                  <a:pt x="0" y="0"/>
                </a:moveTo>
                <a:lnTo>
                  <a:pt x="4456085" y="0"/>
                </a:lnTo>
                <a:lnTo>
                  <a:pt x="4456085" y="4318352"/>
                </a:lnTo>
                <a:lnTo>
                  <a:pt x="0" y="431835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903222">
            <a:off x="14874904" y="9112414"/>
            <a:ext cx="2239957" cy="707216"/>
          </a:xfrm>
          <a:custGeom>
            <a:avLst/>
            <a:gdLst/>
            <a:ahLst/>
            <a:cxnLst/>
            <a:rect r="r" b="b" t="t" l="l"/>
            <a:pathLst>
              <a:path h="707216" w="2239957">
                <a:moveTo>
                  <a:pt x="0" y="0"/>
                </a:moveTo>
                <a:lnTo>
                  <a:pt x="2239957" y="0"/>
                </a:lnTo>
                <a:lnTo>
                  <a:pt x="2239957" y="707217"/>
                </a:lnTo>
                <a:lnTo>
                  <a:pt x="0" y="707217"/>
                </a:lnTo>
                <a:lnTo>
                  <a:pt x="0" y="0"/>
                </a:lnTo>
                <a:close/>
              </a:path>
            </a:pathLst>
          </a:custGeom>
          <a:blipFill>
            <a:blip r:embed="rId5"/>
            <a:stretch>
              <a:fillRect l="0" t="0" r="0" b="0"/>
            </a:stretch>
          </a:blipFill>
        </p:spPr>
      </p:sp>
      <p:sp>
        <p:nvSpPr>
          <p:cNvPr name="Freeform 7" id="7"/>
          <p:cNvSpPr/>
          <p:nvPr/>
        </p:nvSpPr>
        <p:spPr>
          <a:xfrm flipH="false" flipV="false" rot="0">
            <a:off x="284720" y="3250608"/>
            <a:ext cx="8367928" cy="4393162"/>
          </a:xfrm>
          <a:custGeom>
            <a:avLst/>
            <a:gdLst/>
            <a:ahLst/>
            <a:cxnLst/>
            <a:rect r="r" b="b" t="t" l="l"/>
            <a:pathLst>
              <a:path h="4393162" w="8367928">
                <a:moveTo>
                  <a:pt x="0" y="0"/>
                </a:moveTo>
                <a:lnTo>
                  <a:pt x="8367927" y="0"/>
                </a:lnTo>
                <a:lnTo>
                  <a:pt x="8367927" y="4393162"/>
                </a:lnTo>
                <a:lnTo>
                  <a:pt x="0" y="4393162"/>
                </a:lnTo>
                <a:lnTo>
                  <a:pt x="0" y="0"/>
                </a:lnTo>
                <a:close/>
              </a:path>
            </a:pathLst>
          </a:custGeom>
          <a:blipFill>
            <a:blip r:embed="rId6"/>
            <a:stretch>
              <a:fillRect l="0" t="0" r="0" b="0"/>
            </a:stretch>
          </a:blipFill>
        </p:spPr>
      </p:sp>
      <p:sp>
        <p:nvSpPr>
          <p:cNvPr name="Freeform 8" id="8"/>
          <p:cNvSpPr/>
          <p:nvPr/>
        </p:nvSpPr>
        <p:spPr>
          <a:xfrm flipH="false" flipV="false" rot="0">
            <a:off x="8652647" y="4897951"/>
            <a:ext cx="9131623" cy="5200431"/>
          </a:xfrm>
          <a:custGeom>
            <a:avLst/>
            <a:gdLst/>
            <a:ahLst/>
            <a:cxnLst/>
            <a:rect r="r" b="b" t="t" l="l"/>
            <a:pathLst>
              <a:path h="5200431" w="9131623">
                <a:moveTo>
                  <a:pt x="0" y="0"/>
                </a:moveTo>
                <a:lnTo>
                  <a:pt x="9131623" y="0"/>
                </a:lnTo>
                <a:lnTo>
                  <a:pt x="9131623" y="5200431"/>
                </a:lnTo>
                <a:lnTo>
                  <a:pt x="0" y="5200431"/>
                </a:lnTo>
                <a:lnTo>
                  <a:pt x="0" y="0"/>
                </a:lnTo>
                <a:close/>
              </a:path>
            </a:pathLst>
          </a:custGeom>
          <a:blipFill>
            <a:blip r:embed="rId7"/>
            <a:stretch>
              <a:fillRect l="-1573" t="0" r="-25333" b="0"/>
            </a:stretch>
          </a:blipFill>
        </p:spPr>
      </p:sp>
      <p:sp>
        <p:nvSpPr>
          <p:cNvPr name="TextBox 9" id="9"/>
          <p:cNvSpPr txBox="true"/>
          <p:nvPr/>
        </p:nvSpPr>
        <p:spPr>
          <a:xfrm rot="0">
            <a:off x="116706" y="1949727"/>
            <a:ext cx="9350915" cy="463951"/>
          </a:xfrm>
          <a:prstGeom prst="rect">
            <a:avLst/>
          </a:prstGeom>
        </p:spPr>
        <p:txBody>
          <a:bodyPr anchor="t" rtlCol="false" tIns="0" lIns="0" bIns="0" rIns="0">
            <a:spAutoFit/>
          </a:bodyPr>
          <a:lstStyle/>
          <a:p>
            <a:pPr algn="ctr">
              <a:lnSpc>
                <a:spcPts val="3827"/>
              </a:lnSpc>
              <a:spcBef>
                <a:spcPct val="0"/>
              </a:spcBef>
            </a:pPr>
            <a:r>
              <a:rPr lang="en-US" b="true" sz="2734" spc="273">
                <a:solidFill>
                  <a:srgbClr val="000000"/>
                </a:solidFill>
                <a:latin typeface="Open Sauce Bold"/>
                <a:ea typeface="Open Sauce Bold"/>
                <a:cs typeface="Open Sauce Bold"/>
                <a:sym typeface="Open Sauce Bold"/>
              </a:rPr>
              <a:t>QUẢN LÝ TÀI KHOẢN -  PHƯƠNG</a:t>
            </a:r>
          </a:p>
        </p:txBody>
      </p:sp>
      <p:sp>
        <p:nvSpPr>
          <p:cNvPr name="TextBox 10" id="10"/>
          <p:cNvSpPr txBox="true"/>
          <p:nvPr/>
        </p:nvSpPr>
        <p:spPr>
          <a:xfrm rot="0">
            <a:off x="-348371" y="2566078"/>
            <a:ext cx="18002037" cy="379730"/>
          </a:xfrm>
          <a:prstGeom prst="rect">
            <a:avLst/>
          </a:prstGeom>
        </p:spPr>
        <p:txBody>
          <a:bodyPr anchor="t" rtlCol="false" tIns="0" lIns="0" bIns="0" rIns="0">
            <a:spAutoFit/>
          </a:bodyPr>
          <a:lstStyle/>
          <a:p>
            <a:pPr algn="ctr">
              <a:lnSpc>
                <a:spcPts val="3220"/>
              </a:lnSpc>
              <a:spcBef>
                <a:spcPct val="0"/>
              </a:spcBef>
            </a:pPr>
            <a:r>
              <a:rPr lang="en-US" b="true" sz="2300" spc="230">
                <a:solidFill>
                  <a:srgbClr val="000000"/>
                </a:solidFill>
                <a:latin typeface="Open Sauce Bold"/>
                <a:ea typeface="Open Sauce Bold"/>
                <a:cs typeface="Open Sauce Bold"/>
                <a:sym typeface="Open Sauce Bold"/>
              </a:rPr>
              <a:t>XỬ LÍ ĐĂNG NHẬP CỦA NGƯỜI DÙNG </a:t>
            </a:r>
          </a:p>
        </p:txBody>
      </p:sp>
      <p:sp>
        <p:nvSpPr>
          <p:cNvPr name="TextBox 11" id="11"/>
          <p:cNvSpPr txBox="true"/>
          <p:nvPr/>
        </p:nvSpPr>
        <p:spPr>
          <a:xfrm rot="0">
            <a:off x="17346474" y="9182100"/>
            <a:ext cx="533400" cy="573406"/>
          </a:xfrm>
          <a:prstGeom prst="rect">
            <a:avLst/>
          </a:prstGeom>
        </p:spPr>
        <p:txBody>
          <a:bodyPr anchor="t" rtlCol="false" tIns="0" lIns="0" bIns="0" rIns="0">
            <a:spAutoFit/>
          </a:bodyPr>
          <a:lstStyle/>
          <a:p>
            <a:pPr algn="ctr">
              <a:lnSpc>
                <a:spcPts val="4619"/>
              </a:lnSpc>
              <a:spcBef>
                <a:spcPct val="0"/>
              </a:spcBef>
            </a:pPr>
            <a:r>
              <a:rPr lang="en-US" sz="3299">
                <a:solidFill>
                  <a:srgbClr val="5B4F47"/>
                </a:solidFill>
                <a:latin typeface="Open Sauce"/>
                <a:ea typeface="Open Sauce"/>
                <a:cs typeface="Open Sauce"/>
                <a:sym typeface="Open Sauce"/>
              </a:rPr>
              <a:t>23</a:t>
            </a:r>
          </a:p>
        </p:txBody>
      </p:sp>
    </p:spTree>
  </p:cSld>
  <p:clrMapOvr>
    <a:masterClrMapping/>
  </p:clrMapOvr>
  <p:transition spd="fast">
    <p:push dir="l"/>
  </p:transition>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234371">
            <a:off x="3566086" y="-4237604"/>
            <a:ext cx="11155828" cy="18762209"/>
          </a:xfrm>
          <a:custGeom>
            <a:avLst/>
            <a:gdLst/>
            <a:ahLst/>
            <a:cxnLst/>
            <a:rect r="r" b="b" t="t" l="l"/>
            <a:pathLst>
              <a:path h="18762209" w="11155828">
                <a:moveTo>
                  <a:pt x="10275063" y="0"/>
                </a:moveTo>
                <a:lnTo>
                  <a:pt x="11155828" y="18266778"/>
                </a:lnTo>
                <a:lnTo>
                  <a:pt x="880765" y="18762208"/>
                </a:lnTo>
                <a:lnTo>
                  <a:pt x="0" y="495430"/>
                </a:lnTo>
                <a:lnTo>
                  <a:pt x="10275063" y="0"/>
                </a:lnTo>
                <a:close/>
              </a:path>
            </a:pathLst>
          </a:custGeom>
          <a:blipFill>
            <a:blip r:embed="rId2"/>
            <a:stretch>
              <a:fillRect l="-16198" t="-1284" r="-16198" b="-1284"/>
            </a:stretch>
          </a:blipFill>
        </p:spPr>
      </p:sp>
      <p:sp>
        <p:nvSpPr>
          <p:cNvPr name="AutoShape 3" id="3"/>
          <p:cNvSpPr/>
          <p:nvPr/>
        </p:nvSpPr>
        <p:spPr>
          <a:xfrm flipV="true">
            <a:off x="698400" y="1726797"/>
            <a:ext cx="16560812" cy="38099"/>
          </a:xfrm>
          <a:prstGeom prst="line">
            <a:avLst/>
          </a:prstGeom>
          <a:ln cap="flat" w="76200">
            <a:solidFill>
              <a:srgbClr val="000000"/>
            </a:solidFill>
            <a:prstDash val="solid"/>
            <a:headEnd type="none" len="sm" w="sm"/>
            <a:tailEnd type="none" len="sm" w="sm"/>
          </a:ln>
        </p:spPr>
      </p:sp>
      <p:sp>
        <p:nvSpPr>
          <p:cNvPr name="TextBox 4" id="4"/>
          <p:cNvSpPr txBox="true"/>
          <p:nvPr/>
        </p:nvSpPr>
        <p:spPr>
          <a:xfrm rot="0">
            <a:off x="598671" y="239077"/>
            <a:ext cx="16660629" cy="1144270"/>
          </a:xfrm>
          <a:prstGeom prst="rect">
            <a:avLst/>
          </a:prstGeom>
        </p:spPr>
        <p:txBody>
          <a:bodyPr anchor="t" rtlCol="false" tIns="0" lIns="0" bIns="0" rIns="0">
            <a:spAutoFit/>
          </a:bodyPr>
          <a:lstStyle/>
          <a:p>
            <a:pPr algn="l">
              <a:lnSpc>
                <a:spcPts val="9379"/>
              </a:lnSpc>
            </a:pPr>
            <a:r>
              <a:rPr lang="en-US" sz="6699" b="true">
                <a:solidFill>
                  <a:srgbClr val="000000"/>
                </a:solidFill>
                <a:latin typeface="Noto Sans Bold"/>
                <a:ea typeface="Noto Sans Bold"/>
                <a:cs typeface="Noto Sans Bold"/>
                <a:sym typeface="Noto Sans Bold"/>
              </a:rPr>
              <a:t>MÔ TẢ ỨNG DỤNG TỪNG THÀNH VIÊN</a:t>
            </a:r>
          </a:p>
        </p:txBody>
      </p:sp>
      <p:sp>
        <p:nvSpPr>
          <p:cNvPr name="Freeform 5" id="5"/>
          <p:cNvSpPr/>
          <p:nvPr/>
        </p:nvSpPr>
        <p:spPr>
          <a:xfrm flipH="false" flipV="false" rot="3215950">
            <a:off x="-495956" y="-920638"/>
            <a:ext cx="4456085" cy="4318351"/>
          </a:xfrm>
          <a:custGeom>
            <a:avLst/>
            <a:gdLst/>
            <a:ahLst/>
            <a:cxnLst/>
            <a:rect r="r" b="b" t="t" l="l"/>
            <a:pathLst>
              <a:path h="4318351" w="4456085">
                <a:moveTo>
                  <a:pt x="0" y="0"/>
                </a:moveTo>
                <a:lnTo>
                  <a:pt x="4456085" y="0"/>
                </a:lnTo>
                <a:lnTo>
                  <a:pt x="4456085" y="4318352"/>
                </a:lnTo>
                <a:lnTo>
                  <a:pt x="0" y="431835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903222">
            <a:off x="14874904" y="9112414"/>
            <a:ext cx="2239957" cy="707216"/>
          </a:xfrm>
          <a:custGeom>
            <a:avLst/>
            <a:gdLst/>
            <a:ahLst/>
            <a:cxnLst/>
            <a:rect r="r" b="b" t="t" l="l"/>
            <a:pathLst>
              <a:path h="707216" w="2239957">
                <a:moveTo>
                  <a:pt x="0" y="0"/>
                </a:moveTo>
                <a:lnTo>
                  <a:pt x="2239957" y="0"/>
                </a:lnTo>
                <a:lnTo>
                  <a:pt x="2239957" y="707217"/>
                </a:lnTo>
                <a:lnTo>
                  <a:pt x="0" y="707217"/>
                </a:lnTo>
                <a:lnTo>
                  <a:pt x="0" y="0"/>
                </a:lnTo>
                <a:close/>
              </a:path>
            </a:pathLst>
          </a:custGeom>
          <a:blipFill>
            <a:blip r:embed="rId5"/>
            <a:stretch>
              <a:fillRect l="0" t="0" r="0" b="0"/>
            </a:stretch>
          </a:blipFill>
        </p:spPr>
      </p:sp>
      <p:sp>
        <p:nvSpPr>
          <p:cNvPr name="Freeform 7" id="7"/>
          <p:cNvSpPr/>
          <p:nvPr/>
        </p:nvSpPr>
        <p:spPr>
          <a:xfrm flipH="false" flipV="false" rot="0">
            <a:off x="474478" y="3012715"/>
            <a:ext cx="9712341" cy="3201409"/>
          </a:xfrm>
          <a:custGeom>
            <a:avLst/>
            <a:gdLst/>
            <a:ahLst/>
            <a:cxnLst/>
            <a:rect r="r" b="b" t="t" l="l"/>
            <a:pathLst>
              <a:path h="3201409" w="9712341">
                <a:moveTo>
                  <a:pt x="0" y="0"/>
                </a:moveTo>
                <a:lnTo>
                  <a:pt x="9712341" y="0"/>
                </a:lnTo>
                <a:lnTo>
                  <a:pt x="9712341" y="3201409"/>
                </a:lnTo>
                <a:lnTo>
                  <a:pt x="0" y="3201409"/>
                </a:lnTo>
                <a:lnTo>
                  <a:pt x="0" y="0"/>
                </a:lnTo>
                <a:close/>
              </a:path>
            </a:pathLst>
          </a:custGeom>
          <a:blipFill>
            <a:blip r:embed="rId6"/>
            <a:stretch>
              <a:fillRect l="0" t="0" r="0" b="-5033"/>
            </a:stretch>
          </a:blipFill>
        </p:spPr>
      </p:sp>
      <p:sp>
        <p:nvSpPr>
          <p:cNvPr name="Freeform 8" id="8"/>
          <p:cNvSpPr/>
          <p:nvPr/>
        </p:nvSpPr>
        <p:spPr>
          <a:xfrm flipH="false" flipV="false" rot="0">
            <a:off x="6490298" y="6813160"/>
            <a:ext cx="11301259" cy="3473840"/>
          </a:xfrm>
          <a:custGeom>
            <a:avLst/>
            <a:gdLst/>
            <a:ahLst/>
            <a:cxnLst/>
            <a:rect r="r" b="b" t="t" l="l"/>
            <a:pathLst>
              <a:path h="3473840" w="11301259">
                <a:moveTo>
                  <a:pt x="0" y="0"/>
                </a:moveTo>
                <a:lnTo>
                  <a:pt x="11301258" y="0"/>
                </a:lnTo>
                <a:lnTo>
                  <a:pt x="11301258" y="3473840"/>
                </a:lnTo>
                <a:lnTo>
                  <a:pt x="0" y="3473840"/>
                </a:lnTo>
                <a:lnTo>
                  <a:pt x="0" y="0"/>
                </a:lnTo>
                <a:close/>
              </a:path>
            </a:pathLst>
          </a:custGeom>
          <a:blipFill>
            <a:blip r:embed="rId7"/>
            <a:stretch>
              <a:fillRect l="-1879" t="0" r="-1879" b="0"/>
            </a:stretch>
          </a:blipFill>
        </p:spPr>
      </p:sp>
      <p:sp>
        <p:nvSpPr>
          <p:cNvPr name="TextBox 9" id="9"/>
          <p:cNvSpPr txBox="true"/>
          <p:nvPr/>
        </p:nvSpPr>
        <p:spPr>
          <a:xfrm rot="0">
            <a:off x="474478" y="1940434"/>
            <a:ext cx="9350915" cy="463951"/>
          </a:xfrm>
          <a:prstGeom prst="rect">
            <a:avLst/>
          </a:prstGeom>
        </p:spPr>
        <p:txBody>
          <a:bodyPr anchor="t" rtlCol="false" tIns="0" lIns="0" bIns="0" rIns="0">
            <a:spAutoFit/>
          </a:bodyPr>
          <a:lstStyle/>
          <a:p>
            <a:pPr algn="ctr">
              <a:lnSpc>
                <a:spcPts val="3827"/>
              </a:lnSpc>
              <a:spcBef>
                <a:spcPct val="0"/>
              </a:spcBef>
            </a:pPr>
            <a:r>
              <a:rPr lang="en-US" b="true" sz="2734" spc="273">
                <a:solidFill>
                  <a:srgbClr val="000000"/>
                </a:solidFill>
                <a:latin typeface="Open Sauce Bold"/>
                <a:ea typeface="Open Sauce Bold"/>
                <a:cs typeface="Open Sauce Bold"/>
                <a:sym typeface="Open Sauce Bold"/>
              </a:rPr>
              <a:t>QUẢN LÝ TÀI KHOẢN -  PHƯƠNG</a:t>
            </a:r>
          </a:p>
        </p:txBody>
      </p:sp>
      <p:sp>
        <p:nvSpPr>
          <p:cNvPr name="TextBox 10" id="10"/>
          <p:cNvSpPr txBox="true"/>
          <p:nvPr/>
        </p:nvSpPr>
        <p:spPr>
          <a:xfrm rot="0">
            <a:off x="-210480" y="2499635"/>
            <a:ext cx="18002037" cy="379730"/>
          </a:xfrm>
          <a:prstGeom prst="rect">
            <a:avLst/>
          </a:prstGeom>
        </p:spPr>
        <p:txBody>
          <a:bodyPr anchor="t" rtlCol="false" tIns="0" lIns="0" bIns="0" rIns="0">
            <a:spAutoFit/>
          </a:bodyPr>
          <a:lstStyle/>
          <a:p>
            <a:pPr algn="ctr">
              <a:lnSpc>
                <a:spcPts val="3220"/>
              </a:lnSpc>
              <a:spcBef>
                <a:spcPct val="0"/>
              </a:spcBef>
            </a:pPr>
            <a:r>
              <a:rPr lang="en-US" b="true" sz="2300" spc="230">
                <a:solidFill>
                  <a:srgbClr val="000000"/>
                </a:solidFill>
                <a:latin typeface="Open Sauce Bold"/>
                <a:ea typeface="Open Sauce Bold"/>
                <a:cs typeface="Open Sauce Bold"/>
                <a:sym typeface="Open Sauce Bold"/>
              </a:rPr>
              <a:t>NGƯỜI DÙNG NHẤN NÚT “QUÊN MẬT KHẨU” TRÊN WEBSITE. HỆ THỐNG TỰ ĐỘNG SINH 1 TOKEN</a:t>
            </a:r>
          </a:p>
        </p:txBody>
      </p:sp>
      <p:sp>
        <p:nvSpPr>
          <p:cNvPr name="TextBox 11" id="11"/>
          <p:cNvSpPr txBox="true"/>
          <p:nvPr/>
        </p:nvSpPr>
        <p:spPr>
          <a:xfrm rot="0">
            <a:off x="5441821" y="6304727"/>
            <a:ext cx="11662410" cy="379730"/>
          </a:xfrm>
          <a:prstGeom prst="rect">
            <a:avLst/>
          </a:prstGeom>
        </p:spPr>
        <p:txBody>
          <a:bodyPr anchor="t" rtlCol="false" tIns="0" lIns="0" bIns="0" rIns="0">
            <a:spAutoFit/>
          </a:bodyPr>
          <a:lstStyle/>
          <a:p>
            <a:pPr algn="ctr">
              <a:lnSpc>
                <a:spcPts val="3220"/>
              </a:lnSpc>
              <a:spcBef>
                <a:spcPct val="0"/>
              </a:spcBef>
            </a:pPr>
            <a:r>
              <a:rPr lang="en-US" b="true" sz="2300" spc="230">
                <a:solidFill>
                  <a:srgbClr val="000000"/>
                </a:solidFill>
                <a:latin typeface="Open Sauce Bold"/>
                <a:ea typeface="Open Sauce Bold"/>
                <a:cs typeface="Open Sauce Bold"/>
                <a:sym typeface="Open Sauce Bold"/>
              </a:rPr>
              <a:t>HỆ THỐNG CẦN KIỂM TRA TOKEN VÀ CẬP NHẬT MẬT KHẨU AN TOÀN.</a:t>
            </a:r>
          </a:p>
        </p:txBody>
      </p:sp>
      <p:sp>
        <p:nvSpPr>
          <p:cNvPr name="TextBox 12" id="12"/>
          <p:cNvSpPr txBox="true"/>
          <p:nvPr/>
        </p:nvSpPr>
        <p:spPr>
          <a:xfrm rot="0">
            <a:off x="17346474" y="9182100"/>
            <a:ext cx="533400" cy="573406"/>
          </a:xfrm>
          <a:prstGeom prst="rect">
            <a:avLst/>
          </a:prstGeom>
        </p:spPr>
        <p:txBody>
          <a:bodyPr anchor="t" rtlCol="false" tIns="0" lIns="0" bIns="0" rIns="0">
            <a:spAutoFit/>
          </a:bodyPr>
          <a:lstStyle/>
          <a:p>
            <a:pPr algn="ctr">
              <a:lnSpc>
                <a:spcPts val="4619"/>
              </a:lnSpc>
              <a:spcBef>
                <a:spcPct val="0"/>
              </a:spcBef>
            </a:pPr>
            <a:r>
              <a:rPr lang="en-US" sz="3299">
                <a:solidFill>
                  <a:srgbClr val="5B4F47"/>
                </a:solidFill>
                <a:latin typeface="Open Sauce"/>
                <a:ea typeface="Open Sauce"/>
                <a:cs typeface="Open Sauce"/>
                <a:sym typeface="Open Sauce"/>
              </a:rPr>
              <a:t>24</a:t>
            </a:r>
          </a:p>
        </p:txBody>
      </p:sp>
    </p:spTree>
  </p:cSld>
  <p:clrMapOvr>
    <a:masterClrMapping/>
  </p:clrMapOvr>
  <p:transition spd="fast">
    <p:push dir="l"/>
  </p:transition>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234371">
            <a:off x="3566086" y="-4237604"/>
            <a:ext cx="11155828" cy="18762209"/>
          </a:xfrm>
          <a:custGeom>
            <a:avLst/>
            <a:gdLst/>
            <a:ahLst/>
            <a:cxnLst/>
            <a:rect r="r" b="b" t="t" l="l"/>
            <a:pathLst>
              <a:path h="18762209" w="11155828">
                <a:moveTo>
                  <a:pt x="10275063" y="0"/>
                </a:moveTo>
                <a:lnTo>
                  <a:pt x="11155828" y="18266778"/>
                </a:lnTo>
                <a:lnTo>
                  <a:pt x="880765" y="18762208"/>
                </a:lnTo>
                <a:lnTo>
                  <a:pt x="0" y="495430"/>
                </a:lnTo>
                <a:lnTo>
                  <a:pt x="10275063" y="0"/>
                </a:lnTo>
                <a:close/>
              </a:path>
            </a:pathLst>
          </a:custGeom>
          <a:blipFill>
            <a:blip r:embed="rId2"/>
            <a:stretch>
              <a:fillRect l="-16198" t="-1284" r="-16198" b="-1284"/>
            </a:stretch>
          </a:blipFill>
        </p:spPr>
      </p:sp>
      <p:sp>
        <p:nvSpPr>
          <p:cNvPr name="AutoShape 3" id="3"/>
          <p:cNvSpPr/>
          <p:nvPr/>
        </p:nvSpPr>
        <p:spPr>
          <a:xfrm flipV="true">
            <a:off x="698400" y="1726797"/>
            <a:ext cx="16560812" cy="38099"/>
          </a:xfrm>
          <a:prstGeom prst="line">
            <a:avLst/>
          </a:prstGeom>
          <a:ln cap="flat" w="76200">
            <a:solidFill>
              <a:srgbClr val="000000"/>
            </a:solidFill>
            <a:prstDash val="solid"/>
            <a:headEnd type="none" len="sm" w="sm"/>
            <a:tailEnd type="none" len="sm" w="sm"/>
          </a:ln>
        </p:spPr>
      </p:sp>
      <p:sp>
        <p:nvSpPr>
          <p:cNvPr name="TextBox 4" id="4"/>
          <p:cNvSpPr txBox="true"/>
          <p:nvPr/>
        </p:nvSpPr>
        <p:spPr>
          <a:xfrm rot="0">
            <a:off x="598671" y="239077"/>
            <a:ext cx="16660629" cy="1144270"/>
          </a:xfrm>
          <a:prstGeom prst="rect">
            <a:avLst/>
          </a:prstGeom>
        </p:spPr>
        <p:txBody>
          <a:bodyPr anchor="t" rtlCol="false" tIns="0" lIns="0" bIns="0" rIns="0">
            <a:spAutoFit/>
          </a:bodyPr>
          <a:lstStyle/>
          <a:p>
            <a:pPr algn="l">
              <a:lnSpc>
                <a:spcPts val="9379"/>
              </a:lnSpc>
            </a:pPr>
            <a:r>
              <a:rPr lang="en-US" sz="6699" b="true">
                <a:solidFill>
                  <a:srgbClr val="000000"/>
                </a:solidFill>
                <a:latin typeface="Noto Sans Bold"/>
                <a:ea typeface="Noto Sans Bold"/>
                <a:cs typeface="Noto Sans Bold"/>
                <a:sym typeface="Noto Sans Bold"/>
              </a:rPr>
              <a:t>MÔ TẢ ỨNG DỤNG TỪNG THÀNH VIÊN</a:t>
            </a:r>
          </a:p>
        </p:txBody>
      </p:sp>
      <p:sp>
        <p:nvSpPr>
          <p:cNvPr name="Freeform 5" id="5"/>
          <p:cNvSpPr/>
          <p:nvPr/>
        </p:nvSpPr>
        <p:spPr>
          <a:xfrm flipH="false" flipV="false" rot="3215950">
            <a:off x="-495956" y="-920638"/>
            <a:ext cx="4456085" cy="4318351"/>
          </a:xfrm>
          <a:custGeom>
            <a:avLst/>
            <a:gdLst/>
            <a:ahLst/>
            <a:cxnLst/>
            <a:rect r="r" b="b" t="t" l="l"/>
            <a:pathLst>
              <a:path h="4318351" w="4456085">
                <a:moveTo>
                  <a:pt x="0" y="0"/>
                </a:moveTo>
                <a:lnTo>
                  <a:pt x="4456085" y="0"/>
                </a:lnTo>
                <a:lnTo>
                  <a:pt x="4456085" y="4318352"/>
                </a:lnTo>
                <a:lnTo>
                  <a:pt x="0" y="431835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903222">
            <a:off x="14874904" y="9112414"/>
            <a:ext cx="2239957" cy="707216"/>
          </a:xfrm>
          <a:custGeom>
            <a:avLst/>
            <a:gdLst/>
            <a:ahLst/>
            <a:cxnLst/>
            <a:rect r="r" b="b" t="t" l="l"/>
            <a:pathLst>
              <a:path h="707216" w="2239957">
                <a:moveTo>
                  <a:pt x="0" y="0"/>
                </a:moveTo>
                <a:lnTo>
                  <a:pt x="2239957" y="0"/>
                </a:lnTo>
                <a:lnTo>
                  <a:pt x="2239957" y="707217"/>
                </a:lnTo>
                <a:lnTo>
                  <a:pt x="0" y="707217"/>
                </a:lnTo>
                <a:lnTo>
                  <a:pt x="0" y="0"/>
                </a:lnTo>
                <a:close/>
              </a:path>
            </a:pathLst>
          </a:custGeom>
          <a:blipFill>
            <a:blip r:embed="rId5"/>
            <a:stretch>
              <a:fillRect l="0" t="0" r="0" b="0"/>
            </a:stretch>
          </a:blipFill>
        </p:spPr>
      </p:sp>
      <p:sp>
        <p:nvSpPr>
          <p:cNvPr name="Freeform 7" id="7"/>
          <p:cNvSpPr/>
          <p:nvPr/>
        </p:nvSpPr>
        <p:spPr>
          <a:xfrm flipH="false" flipV="false" rot="0">
            <a:off x="2715326" y="3539766"/>
            <a:ext cx="12857347" cy="6428674"/>
          </a:xfrm>
          <a:custGeom>
            <a:avLst/>
            <a:gdLst/>
            <a:ahLst/>
            <a:cxnLst/>
            <a:rect r="r" b="b" t="t" l="l"/>
            <a:pathLst>
              <a:path h="6428674" w="12857347">
                <a:moveTo>
                  <a:pt x="0" y="0"/>
                </a:moveTo>
                <a:lnTo>
                  <a:pt x="12857348" y="0"/>
                </a:lnTo>
                <a:lnTo>
                  <a:pt x="12857348" y="6428674"/>
                </a:lnTo>
                <a:lnTo>
                  <a:pt x="0" y="6428674"/>
                </a:lnTo>
                <a:lnTo>
                  <a:pt x="0" y="0"/>
                </a:lnTo>
                <a:close/>
              </a:path>
            </a:pathLst>
          </a:custGeom>
          <a:blipFill>
            <a:blip r:embed="rId6"/>
            <a:stretch>
              <a:fillRect l="0" t="0" r="0" b="0"/>
            </a:stretch>
          </a:blipFill>
        </p:spPr>
      </p:sp>
      <p:sp>
        <p:nvSpPr>
          <p:cNvPr name="TextBox 8" id="8"/>
          <p:cNvSpPr txBox="true"/>
          <p:nvPr/>
        </p:nvSpPr>
        <p:spPr>
          <a:xfrm rot="0">
            <a:off x="-857860" y="2060171"/>
            <a:ext cx="9350915" cy="463951"/>
          </a:xfrm>
          <a:prstGeom prst="rect">
            <a:avLst/>
          </a:prstGeom>
        </p:spPr>
        <p:txBody>
          <a:bodyPr anchor="t" rtlCol="false" tIns="0" lIns="0" bIns="0" rIns="0">
            <a:spAutoFit/>
          </a:bodyPr>
          <a:lstStyle/>
          <a:p>
            <a:pPr algn="ctr">
              <a:lnSpc>
                <a:spcPts val="3827"/>
              </a:lnSpc>
              <a:spcBef>
                <a:spcPct val="0"/>
              </a:spcBef>
            </a:pPr>
            <a:r>
              <a:rPr lang="en-US" b="true" sz="2734" spc="273">
                <a:solidFill>
                  <a:srgbClr val="000000"/>
                </a:solidFill>
                <a:latin typeface="Open Sauce Bold"/>
                <a:ea typeface="Open Sauce Bold"/>
                <a:cs typeface="Open Sauce Bold"/>
                <a:sym typeface="Open Sauce Bold"/>
              </a:rPr>
              <a:t>QUẢN LÝ TÀI KHOẢN -  PHƯƠNG</a:t>
            </a:r>
          </a:p>
        </p:txBody>
      </p:sp>
      <p:sp>
        <p:nvSpPr>
          <p:cNvPr name="TextBox 9" id="9"/>
          <p:cNvSpPr txBox="true"/>
          <p:nvPr/>
        </p:nvSpPr>
        <p:spPr>
          <a:xfrm rot="0">
            <a:off x="-724995" y="2985178"/>
            <a:ext cx="17984295" cy="379730"/>
          </a:xfrm>
          <a:prstGeom prst="rect">
            <a:avLst/>
          </a:prstGeom>
        </p:spPr>
        <p:txBody>
          <a:bodyPr anchor="t" rtlCol="false" tIns="0" lIns="0" bIns="0" rIns="0">
            <a:spAutoFit/>
          </a:bodyPr>
          <a:lstStyle/>
          <a:p>
            <a:pPr algn="ctr">
              <a:lnSpc>
                <a:spcPts val="3220"/>
              </a:lnSpc>
              <a:spcBef>
                <a:spcPct val="0"/>
              </a:spcBef>
            </a:pPr>
            <a:r>
              <a:rPr lang="en-US" b="true" sz="2300" spc="230">
                <a:solidFill>
                  <a:srgbClr val="000000"/>
                </a:solidFill>
                <a:latin typeface="Open Sauce Bold"/>
                <a:ea typeface="Open Sauce Bold"/>
                <a:cs typeface="Open Sauce Bold"/>
                <a:sym typeface="Open Sauce Bold"/>
              </a:rPr>
              <a:t>MỞ</a:t>
            </a:r>
            <a:r>
              <a:rPr lang="en-US" b="true" sz="2300" spc="230">
                <a:solidFill>
                  <a:srgbClr val="000000"/>
                </a:solidFill>
                <a:latin typeface="Open Sauce Bold"/>
                <a:ea typeface="Open Sauce Bold"/>
                <a:cs typeface="Open Sauce Bold"/>
                <a:sym typeface="Open Sauce Bold"/>
              </a:rPr>
              <a:t> KHÓA TÀI KHOẢN BỊ KHÓA, RESET ĐẾM LỖI, GHI LOG HÀNH ĐỘNG</a:t>
            </a:r>
          </a:p>
        </p:txBody>
      </p:sp>
      <p:sp>
        <p:nvSpPr>
          <p:cNvPr name="TextBox 10" id="10"/>
          <p:cNvSpPr txBox="true"/>
          <p:nvPr/>
        </p:nvSpPr>
        <p:spPr>
          <a:xfrm rot="0">
            <a:off x="17498874" y="9334500"/>
            <a:ext cx="533400" cy="573406"/>
          </a:xfrm>
          <a:prstGeom prst="rect">
            <a:avLst/>
          </a:prstGeom>
        </p:spPr>
        <p:txBody>
          <a:bodyPr anchor="t" rtlCol="false" tIns="0" lIns="0" bIns="0" rIns="0">
            <a:spAutoFit/>
          </a:bodyPr>
          <a:lstStyle/>
          <a:p>
            <a:pPr algn="ctr">
              <a:lnSpc>
                <a:spcPts val="4619"/>
              </a:lnSpc>
              <a:spcBef>
                <a:spcPct val="0"/>
              </a:spcBef>
            </a:pPr>
            <a:r>
              <a:rPr lang="en-US" sz="3299">
                <a:solidFill>
                  <a:srgbClr val="5B4F47"/>
                </a:solidFill>
                <a:latin typeface="Open Sauce"/>
                <a:ea typeface="Open Sauce"/>
                <a:cs typeface="Open Sauce"/>
                <a:sym typeface="Open Sauce"/>
              </a:rPr>
              <a:t>25</a:t>
            </a:r>
          </a:p>
        </p:txBody>
      </p:sp>
    </p:spTree>
  </p:cSld>
  <p:clrMapOvr>
    <a:masterClrMapping/>
  </p:clrMapOvr>
  <p:transition spd="fast">
    <p:push dir="l"/>
  </p:transition>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234371">
            <a:off x="3566086" y="-4237604"/>
            <a:ext cx="11155828" cy="18762209"/>
          </a:xfrm>
          <a:custGeom>
            <a:avLst/>
            <a:gdLst/>
            <a:ahLst/>
            <a:cxnLst/>
            <a:rect r="r" b="b" t="t" l="l"/>
            <a:pathLst>
              <a:path h="18762209" w="11155828">
                <a:moveTo>
                  <a:pt x="10275063" y="0"/>
                </a:moveTo>
                <a:lnTo>
                  <a:pt x="11155828" y="18266778"/>
                </a:lnTo>
                <a:lnTo>
                  <a:pt x="880765" y="18762208"/>
                </a:lnTo>
                <a:lnTo>
                  <a:pt x="0" y="495430"/>
                </a:lnTo>
                <a:lnTo>
                  <a:pt x="10275063" y="0"/>
                </a:lnTo>
                <a:close/>
              </a:path>
            </a:pathLst>
          </a:custGeom>
          <a:blipFill>
            <a:blip r:embed="rId2"/>
            <a:stretch>
              <a:fillRect l="-16198" t="-1284" r="-16198" b="-1284"/>
            </a:stretch>
          </a:blipFill>
        </p:spPr>
      </p:sp>
      <p:sp>
        <p:nvSpPr>
          <p:cNvPr name="AutoShape 3" id="3"/>
          <p:cNvSpPr/>
          <p:nvPr/>
        </p:nvSpPr>
        <p:spPr>
          <a:xfrm flipV="true">
            <a:off x="698400" y="1726797"/>
            <a:ext cx="16560812" cy="38099"/>
          </a:xfrm>
          <a:prstGeom prst="line">
            <a:avLst/>
          </a:prstGeom>
          <a:ln cap="flat" w="76200">
            <a:solidFill>
              <a:srgbClr val="000000"/>
            </a:solidFill>
            <a:prstDash val="solid"/>
            <a:headEnd type="none" len="sm" w="sm"/>
            <a:tailEnd type="none" len="sm" w="sm"/>
          </a:ln>
        </p:spPr>
      </p:sp>
      <p:sp>
        <p:nvSpPr>
          <p:cNvPr name="TextBox 4" id="4"/>
          <p:cNvSpPr txBox="true"/>
          <p:nvPr/>
        </p:nvSpPr>
        <p:spPr>
          <a:xfrm rot="0">
            <a:off x="598671" y="239077"/>
            <a:ext cx="16660629" cy="1144270"/>
          </a:xfrm>
          <a:prstGeom prst="rect">
            <a:avLst/>
          </a:prstGeom>
        </p:spPr>
        <p:txBody>
          <a:bodyPr anchor="t" rtlCol="false" tIns="0" lIns="0" bIns="0" rIns="0">
            <a:spAutoFit/>
          </a:bodyPr>
          <a:lstStyle/>
          <a:p>
            <a:pPr algn="l">
              <a:lnSpc>
                <a:spcPts val="9379"/>
              </a:lnSpc>
            </a:pPr>
            <a:r>
              <a:rPr lang="en-US" sz="6699" b="true">
                <a:solidFill>
                  <a:srgbClr val="000000"/>
                </a:solidFill>
                <a:latin typeface="Noto Sans Bold"/>
                <a:ea typeface="Noto Sans Bold"/>
                <a:cs typeface="Noto Sans Bold"/>
                <a:sym typeface="Noto Sans Bold"/>
              </a:rPr>
              <a:t>MÔ TẢ ỨNG DỤNG TỪNG THÀNH VIÊN</a:t>
            </a:r>
          </a:p>
        </p:txBody>
      </p:sp>
      <p:sp>
        <p:nvSpPr>
          <p:cNvPr name="Freeform 5" id="5"/>
          <p:cNvSpPr/>
          <p:nvPr/>
        </p:nvSpPr>
        <p:spPr>
          <a:xfrm flipH="false" flipV="false" rot="3215950">
            <a:off x="-495956" y="-920638"/>
            <a:ext cx="4456085" cy="4318351"/>
          </a:xfrm>
          <a:custGeom>
            <a:avLst/>
            <a:gdLst/>
            <a:ahLst/>
            <a:cxnLst/>
            <a:rect r="r" b="b" t="t" l="l"/>
            <a:pathLst>
              <a:path h="4318351" w="4456085">
                <a:moveTo>
                  <a:pt x="0" y="0"/>
                </a:moveTo>
                <a:lnTo>
                  <a:pt x="4456085" y="0"/>
                </a:lnTo>
                <a:lnTo>
                  <a:pt x="4456085" y="4318352"/>
                </a:lnTo>
                <a:lnTo>
                  <a:pt x="0" y="431835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903222">
            <a:off x="14874904" y="9112414"/>
            <a:ext cx="2239957" cy="707216"/>
          </a:xfrm>
          <a:custGeom>
            <a:avLst/>
            <a:gdLst/>
            <a:ahLst/>
            <a:cxnLst/>
            <a:rect r="r" b="b" t="t" l="l"/>
            <a:pathLst>
              <a:path h="707216" w="2239957">
                <a:moveTo>
                  <a:pt x="0" y="0"/>
                </a:moveTo>
                <a:lnTo>
                  <a:pt x="2239957" y="0"/>
                </a:lnTo>
                <a:lnTo>
                  <a:pt x="2239957" y="707217"/>
                </a:lnTo>
                <a:lnTo>
                  <a:pt x="0" y="707217"/>
                </a:lnTo>
                <a:lnTo>
                  <a:pt x="0" y="0"/>
                </a:lnTo>
                <a:close/>
              </a:path>
            </a:pathLst>
          </a:custGeom>
          <a:blipFill>
            <a:blip r:embed="rId5"/>
            <a:stretch>
              <a:fillRect l="0" t="0" r="0" b="0"/>
            </a:stretch>
          </a:blipFill>
        </p:spPr>
      </p:sp>
      <p:sp>
        <p:nvSpPr>
          <p:cNvPr name="Freeform 7" id="7"/>
          <p:cNvSpPr/>
          <p:nvPr/>
        </p:nvSpPr>
        <p:spPr>
          <a:xfrm flipH="false" flipV="false" rot="0">
            <a:off x="1028700" y="4029307"/>
            <a:ext cx="15252636" cy="5853199"/>
          </a:xfrm>
          <a:custGeom>
            <a:avLst/>
            <a:gdLst/>
            <a:ahLst/>
            <a:cxnLst/>
            <a:rect r="r" b="b" t="t" l="l"/>
            <a:pathLst>
              <a:path h="5853199" w="15252636">
                <a:moveTo>
                  <a:pt x="0" y="0"/>
                </a:moveTo>
                <a:lnTo>
                  <a:pt x="15252636" y="0"/>
                </a:lnTo>
                <a:lnTo>
                  <a:pt x="15252636" y="5853199"/>
                </a:lnTo>
                <a:lnTo>
                  <a:pt x="0" y="5853199"/>
                </a:lnTo>
                <a:lnTo>
                  <a:pt x="0" y="0"/>
                </a:lnTo>
                <a:close/>
              </a:path>
            </a:pathLst>
          </a:custGeom>
          <a:blipFill>
            <a:blip r:embed="rId6"/>
            <a:stretch>
              <a:fillRect l="0" t="0" r="0" b="0"/>
            </a:stretch>
          </a:blipFill>
        </p:spPr>
      </p:sp>
      <p:sp>
        <p:nvSpPr>
          <p:cNvPr name="TextBox 8" id="8"/>
          <p:cNvSpPr txBox="true"/>
          <p:nvPr/>
        </p:nvSpPr>
        <p:spPr>
          <a:xfrm rot="0">
            <a:off x="-206915" y="2054392"/>
            <a:ext cx="9350915" cy="463951"/>
          </a:xfrm>
          <a:prstGeom prst="rect">
            <a:avLst/>
          </a:prstGeom>
        </p:spPr>
        <p:txBody>
          <a:bodyPr anchor="t" rtlCol="false" tIns="0" lIns="0" bIns="0" rIns="0">
            <a:spAutoFit/>
          </a:bodyPr>
          <a:lstStyle/>
          <a:p>
            <a:pPr algn="ctr">
              <a:lnSpc>
                <a:spcPts val="3827"/>
              </a:lnSpc>
              <a:spcBef>
                <a:spcPct val="0"/>
              </a:spcBef>
            </a:pPr>
            <a:r>
              <a:rPr lang="en-US" b="true" sz="2734" spc="273">
                <a:solidFill>
                  <a:srgbClr val="000000"/>
                </a:solidFill>
                <a:latin typeface="Open Sauce Bold"/>
                <a:ea typeface="Open Sauce Bold"/>
                <a:cs typeface="Open Sauce Bold"/>
                <a:sym typeface="Open Sauce Bold"/>
              </a:rPr>
              <a:t>QUẢN LÝ TÀI KHOẢN -  PHƯƠNG</a:t>
            </a:r>
          </a:p>
        </p:txBody>
      </p:sp>
      <p:sp>
        <p:nvSpPr>
          <p:cNvPr name="TextBox 9" id="9"/>
          <p:cNvSpPr txBox="true"/>
          <p:nvPr/>
        </p:nvSpPr>
        <p:spPr>
          <a:xfrm rot="0">
            <a:off x="952588" y="3055385"/>
            <a:ext cx="13853160" cy="389255"/>
          </a:xfrm>
          <a:prstGeom prst="rect">
            <a:avLst/>
          </a:prstGeom>
        </p:spPr>
        <p:txBody>
          <a:bodyPr anchor="t" rtlCol="false" tIns="0" lIns="0" bIns="0" rIns="0">
            <a:spAutoFit/>
          </a:bodyPr>
          <a:lstStyle/>
          <a:p>
            <a:pPr algn="ctr">
              <a:lnSpc>
                <a:spcPts val="3219"/>
              </a:lnSpc>
              <a:spcBef>
                <a:spcPct val="0"/>
              </a:spcBef>
            </a:pPr>
            <a:r>
              <a:rPr lang="en-US" b="true" sz="2299">
                <a:solidFill>
                  <a:srgbClr val="000000"/>
                </a:solidFill>
                <a:latin typeface="Open Sauce Bold"/>
                <a:ea typeface="Open Sauce Bold"/>
                <a:cs typeface="Open Sauce Bold"/>
                <a:sym typeface="Open Sauce Bold"/>
              </a:rPr>
              <a:t>Kiểm tra thời gian mật khẩu và cảnh báo nguy hiểm khi chưa đổi mật khẩu hoặc mật khẩu quá cũ </a:t>
            </a:r>
          </a:p>
        </p:txBody>
      </p:sp>
      <p:sp>
        <p:nvSpPr>
          <p:cNvPr name="TextBox 10" id="10"/>
          <p:cNvSpPr txBox="true"/>
          <p:nvPr/>
        </p:nvSpPr>
        <p:spPr>
          <a:xfrm rot="0">
            <a:off x="17346474" y="9182100"/>
            <a:ext cx="533400" cy="573406"/>
          </a:xfrm>
          <a:prstGeom prst="rect">
            <a:avLst/>
          </a:prstGeom>
        </p:spPr>
        <p:txBody>
          <a:bodyPr anchor="t" rtlCol="false" tIns="0" lIns="0" bIns="0" rIns="0">
            <a:spAutoFit/>
          </a:bodyPr>
          <a:lstStyle/>
          <a:p>
            <a:pPr algn="ctr">
              <a:lnSpc>
                <a:spcPts val="4619"/>
              </a:lnSpc>
              <a:spcBef>
                <a:spcPct val="0"/>
              </a:spcBef>
            </a:pPr>
            <a:r>
              <a:rPr lang="en-US" sz="3299">
                <a:solidFill>
                  <a:srgbClr val="5B4F47"/>
                </a:solidFill>
                <a:latin typeface="Open Sauce"/>
                <a:ea typeface="Open Sauce"/>
                <a:cs typeface="Open Sauce"/>
                <a:sym typeface="Open Sauce"/>
              </a:rPr>
              <a:t>26</a:t>
            </a:r>
          </a:p>
        </p:txBody>
      </p:sp>
    </p:spTree>
  </p:cSld>
  <p:clrMapOvr>
    <a:masterClrMapping/>
  </p:clrMapOvr>
  <p:transition spd="fast">
    <p:push dir="l"/>
  </p:transition>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234371">
            <a:off x="3566086" y="-4237604"/>
            <a:ext cx="11155828" cy="18762209"/>
          </a:xfrm>
          <a:custGeom>
            <a:avLst/>
            <a:gdLst/>
            <a:ahLst/>
            <a:cxnLst/>
            <a:rect r="r" b="b" t="t" l="l"/>
            <a:pathLst>
              <a:path h="18762209" w="11155828">
                <a:moveTo>
                  <a:pt x="10275063" y="0"/>
                </a:moveTo>
                <a:lnTo>
                  <a:pt x="11155828" y="18266778"/>
                </a:lnTo>
                <a:lnTo>
                  <a:pt x="880765" y="18762208"/>
                </a:lnTo>
                <a:lnTo>
                  <a:pt x="0" y="495430"/>
                </a:lnTo>
                <a:lnTo>
                  <a:pt x="10275063" y="0"/>
                </a:lnTo>
                <a:close/>
              </a:path>
            </a:pathLst>
          </a:custGeom>
          <a:blipFill>
            <a:blip r:embed="rId2"/>
            <a:stretch>
              <a:fillRect l="-16198" t="-1284" r="-16198" b="-1284"/>
            </a:stretch>
          </a:blipFill>
        </p:spPr>
      </p:sp>
      <p:sp>
        <p:nvSpPr>
          <p:cNvPr name="AutoShape 3" id="3"/>
          <p:cNvSpPr/>
          <p:nvPr/>
        </p:nvSpPr>
        <p:spPr>
          <a:xfrm flipV="true">
            <a:off x="698400" y="1726797"/>
            <a:ext cx="16560812" cy="38099"/>
          </a:xfrm>
          <a:prstGeom prst="line">
            <a:avLst/>
          </a:prstGeom>
          <a:ln cap="flat" w="76200">
            <a:solidFill>
              <a:srgbClr val="000000"/>
            </a:solidFill>
            <a:prstDash val="solid"/>
            <a:headEnd type="none" len="sm" w="sm"/>
            <a:tailEnd type="none" len="sm" w="sm"/>
          </a:ln>
        </p:spPr>
      </p:sp>
      <p:sp>
        <p:nvSpPr>
          <p:cNvPr name="TextBox 4" id="4"/>
          <p:cNvSpPr txBox="true"/>
          <p:nvPr/>
        </p:nvSpPr>
        <p:spPr>
          <a:xfrm rot="0">
            <a:off x="598671" y="239077"/>
            <a:ext cx="16660629" cy="1144270"/>
          </a:xfrm>
          <a:prstGeom prst="rect">
            <a:avLst/>
          </a:prstGeom>
        </p:spPr>
        <p:txBody>
          <a:bodyPr anchor="t" rtlCol="false" tIns="0" lIns="0" bIns="0" rIns="0">
            <a:spAutoFit/>
          </a:bodyPr>
          <a:lstStyle/>
          <a:p>
            <a:pPr algn="l">
              <a:lnSpc>
                <a:spcPts val="9379"/>
              </a:lnSpc>
            </a:pPr>
            <a:r>
              <a:rPr lang="en-US" sz="6699" b="true">
                <a:solidFill>
                  <a:srgbClr val="000000"/>
                </a:solidFill>
                <a:latin typeface="Noto Sans Bold"/>
                <a:ea typeface="Noto Sans Bold"/>
                <a:cs typeface="Noto Sans Bold"/>
                <a:sym typeface="Noto Sans Bold"/>
              </a:rPr>
              <a:t>MÔ TẢ ỨNG DỤNG TỪNG THÀNH VIÊN</a:t>
            </a:r>
          </a:p>
        </p:txBody>
      </p:sp>
      <p:sp>
        <p:nvSpPr>
          <p:cNvPr name="Freeform 5" id="5"/>
          <p:cNvSpPr/>
          <p:nvPr/>
        </p:nvSpPr>
        <p:spPr>
          <a:xfrm flipH="false" flipV="false" rot="3215950">
            <a:off x="-495956" y="-920638"/>
            <a:ext cx="4456085" cy="4318351"/>
          </a:xfrm>
          <a:custGeom>
            <a:avLst/>
            <a:gdLst/>
            <a:ahLst/>
            <a:cxnLst/>
            <a:rect r="r" b="b" t="t" l="l"/>
            <a:pathLst>
              <a:path h="4318351" w="4456085">
                <a:moveTo>
                  <a:pt x="0" y="0"/>
                </a:moveTo>
                <a:lnTo>
                  <a:pt x="4456085" y="0"/>
                </a:lnTo>
                <a:lnTo>
                  <a:pt x="4456085" y="4318352"/>
                </a:lnTo>
                <a:lnTo>
                  <a:pt x="0" y="431835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903222">
            <a:off x="14874904" y="9112414"/>
            <a:ext cx="2239957" cy="707216"/>
          </a:xfrm>
          <a:custGeom>
            <a:avLst/>
            <a:gdLst/>
            <a:ahLst/>
            <a:cxnLst/>
            <a:rect r="r" b="b" t="t" l="l"/>
            <a:pathLst>
              <a:path h="707216" w="2239957">
                <a:moveTo>
                  <a:pt x="0" y="0"/>
                </a:moveTo>
                <a:lnTo>
                  <a:pt x="2239957" y="0"/>
                </a:lnTo>
                <a:lnTo>
                  <a:pt x="2239957" y="707217"/>
                </a:lnTo>
                <a:lnTo>
                  <a:pt x="0" y="707217"/>
                </a:lnTo>
                <a:lnTo>
                  <a:pt x="0" y="0"/>
                </a:lnTo>
                <a:close/>
              </a:path>
            </a:pathLst>
          </a:custGeom>
          <a:blipFill>
            <a:blip r:embed="rId5"/>
            <a:stretch>
              <a:fillRect l="0" t="0" r="0" b="0"/>
            </a:stretch>
          </a:blipFill>
        </p:spPr>
      </p:sp>
      <p:sp>
        <p:nvSpPr>
          <p:cNvPr name="Freeform 7" id="7"/>
          <p:cNvSpPr/>
          <p:nvPr/>
        </p:nvSpPr>
        <p:spPr>
          <a:xfrm flipH="false" flipV="false" rot="0">
            <a:off x="8928985" y="2145361"/>
            <a:ext cx="7019216" cy="7953021"/>
          </a:xfrm>
          <a:custGeom>
            <a:avLst/>
            <a:gdLst/>
            <a:ahLst/>
            <a:cxnLst/>
            <a:rect r="r" b="b" t="t" l="l"/>
            <a:pathLst>
              <a:path h="7953021" w="7019216">
                <a:moveTo>
                  <a:pt x="0" y="0"/>
                </a:moveTo>
                <a:lnTo>
                  <a:pt x="7019216" y="0"/>
                </a:lnTo>
                <a:lnTo>
                  <a:pt x="7019216" y="7953021"/>
                </a:lnTo>
                <a:lnTo>
                  <a:pt x="0" y="7953021"/>
                </a:lnTo>
                <a:lnTo>
                  <a:pt x="0" y="0"/>
                </a:lnTo>
                <a:close/>
              </a:path>
            </a:pathLst>
          </a:custGeom>
          <a:blipFill>
            <a:blip r:embed="rId6"/>
            <a:stretch>
              <a:fillRect l="0" t="-2522" r="0" b="-2522"/>
            </a:stretch>
          </a:blipFill>
        </p:spPr>
      </p:sp>
      <p:sp>
        <p:nvSpPr>
          <p:cNvPr name="TextBox 8" id="8"/>
          <p:cNvSpPr txBox="true"/>
          <p:nvPr/>
        </p:nvSpPr>
        <p:spPr>
          <a:xfrm rot="0">
            <a:off x="1252063" y="3849027"/>
            <a:ext cx="5730415" cy="4573054"/>
          </a:xfrm>
          <a:prstGeom prst="rect">
            <a:avLst/>
          </a:prstGeom>
        </p:spPr>
        <p:txBody>
          <a:bodyPr anchor="t" rtlCol="false" tIns="0" lIns="0" bIns="0" rIns="0">
            <a:spAutoFit/>
          </a:bodyPr>
          <a:lstStyle/>
          <a:p>
            <a:pPr algn="ctr">
              <a:lnSpc>
                <a:spcPts val="5191"/>
              </a:lnSpc>
              <a:spcBef>
                <a:spcPct val="0"/>
              </a:spcBef>
            </a:pPr>
            <a:r>
              <a:rPr lang="en-US" b="true" sz="3708">
                <a:solidFill>
                  <a:srgbClr val="000000"/>
                </a:solidFill>
                <a:latin typeface="Open Sauce Bold"/>
                <a:ea typeface="Open Sauce Bold"/>
                <a:cs typeface="Open Sauce Bold"/>
                <a:sym typeface="Open Sauce Bold"/>
              </a:rPr>
              <a:t>Bắt lỗi (Try/Catch). Nếu thêm thành công thì COMMIT, nếu có lỗi (ví dụ trùng mã, lỗi hệ thống) thì ROLLBACK để trả lại trạng thái ban đầu. </a:t>
            </a:r>
          </a:p>
        </p:txBody>
      </p:sp>
      <p:sp>
        <p:nvSpPr>
          <p:cNvPr name="TextBox 9" id="9"/>
          <p:cNvSpPr txBox="true"/>
          <p:nvPr/>
        </p:nvSpPr>
        <p:spPr>
          <a:xfrm rot="0">
            <a:off x="-3328969" y="2143134"/>
            <a:ext cx="14378786" cy="463951"/>
          </a:xfrm>
          <a:prstGeom prst="rect">
            <a:avLst/>
          </a:prstGeom>
        </p:spPr>
        <p:txBody>
          <a:bodyPr anchor="t" rtlCol="false" tIns="0" lIns="0" bIns="0" rIns="0">
            <a:spAutoFit/>
          </a:bodyPr>
          <a:lstStyle/>
          <a:p>
            <a:pPr algn="ctr">
              <a:lnSpc>
                <a:spcPts val="3827"/>
              </a:lnSpc>
              <a:spcBef>
                <a:spcPct val="0"/>
              </a:spcBef>
            </a:pPr>
            <a:r>
              <a:rPr lang="en-US" b="true" sz="2734" spc="273">
                <a:solidFill>
                  <a:srgbClr val="000000"/>
                </a:solidFill>
                <a:latin typeface="Open Sauce Bold"/>
                <a:ea typeface="Open Sauce Bold"/>
                <a:cs typeface="Open Sauce Bold"/>
                <a:sym typeface="Open Sauce Bold"/>
              </a:rPr>
              <a:t>QUẢN LÝ KHÁCH HÀNG - QUỐC</a:t>
            </a:r>
          </a:p>
        </p:txBody>
      </p:sp>
      <p:sp>
        <p:nvSpPr>
          <p:cNvPr name="TextBox 10" id="10"/>
          <p:cNvSpPr txBox="true"/>
          <p:nvPr/>
        </p:nvSpPr>
        <p:spPr>
          <a:xfrm rot="0">
            <a:off x="17354094" y="9182100"/>
            <a:ext cx="518160" cy="573406"/>
          </a:xfrm>
          <a:prstGeom prst="rect">
            <a:avLst/>
          </a:prstGeom>
        </p:spPr>
        <p:txBody>
          <a:bodyPr anchor="t" rtlCol="false" tIns="0" lIns="0" bIns="0" rIns="0">
            <a:spAutoFit/>
          </a:bodyPr>
          <a:lstStyle/>
          <a:p>
            <a:pPr algn="ctr">
              <a:lnSpc>
                <a:spcPts val="4619"/>
              </a:lnSpc>
              <a:spcBef>
                <a:spcPct val="0"/>
              </a:spcBef>
            </a:pPr>
            <a:r>
              <a:rPr lang="en-US" sz="3299">
                <a:solidFill>
                  <a:srgbClr val="5B4F47"/>
                </a:solidFill>
                <a:latin typeface="Open Sauce"/>
                <a:ea typeface="Open Sauce"/>
                <a:cs typeface="Open Sauce"/>
                <a:sym typeface="Open Sauce"/>
              </a:rPr>
              <a:t>27</a:t>
            </a:r>
          </a:p>
        </p:txBody>
      </p:sp>
    </p:spTree>
  </p:cSld>
  <p:clrMapOvr>
    <a:masterClrMapping/>
  </p:clrMapOvr>
  <p:transition spd="fast">
    <p:push dir="l"/>
  </p:transition>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234371">
            <a:off x="3566086" y="-4237604"/>
            <a:ext cx="11155828" cy="18762209"/>
          </a:xfrm>
          <a:custGeom>
            <a:avLst/>
            <a:gdLst/>
            <a:ahLst/>
            <a:cxnLst/>
            <a:rect r="r" b="b" t="t" l="l"/>
            <a:pathLst>
              <a:path h="18762209" w="11155828">
                <a:moveTo>
                  <a:pt x="10275063" y="0"/>
                </a:moveTo>
                <a:lnTo>
                  <a:pt x="11155828" y="18266778"/>
                </a:lnTo>
                <a:lnTo>
                  <a:pt x="880765" y="18762208"/>
                </a:lnTo>
                <a:lnTo>
                  <a:pt x="0" y="495430"/>
                </a:lnTo>
                <a:lnTo>
                  <a:pt x="10275063" y="0"/>
                </a:lnTo>
                <a:close/>
              </a:path>
            </a:pathLst>
          </a:custGeom>
          <a:blipFill>
            <a:blip r:embed="rId2"/>
            <a:stretch>
              <a:fillRect l="-16198" t="-1284" r="-16198" b="-1284"/>
            </a:stretch>
          </a:blipFill>
        </p:spPr>
      </p:sp>
      <p:sp>
        <p:nvSpPr>
          <p:cNvPr name="AutoShape 3" id="3"/>
          <p:cNvSpPr/>
          <p:nvPr/>
        </p:nvSpPr>
        <p:spPr>
          <a:xfrm flipV="true">
            <a:off x="698400" y="1726797"/>
            <a:ext cx="16560812" cy="38099"/>
          </a:xfrm>
          <a:prstGeom prst="line">
            <a:avLst/>
          </a:prstGeom>
          <a:ln cap="flat" w="76200">
            <a:solidFill>
              <a:srgbClr val="000000"/>
            </a:solidFill>
            <a:prstDash val="solid"/>
            <a:headEnd type="none" len="sm" w="sm"/>
            <a:tailEnd type="none" len="sm" w="sm"/>
          </a:ln>
        </p:spPr>
      </p:sp>
      <p:sp>
        <p:nvSpPr>
          <p:cNvPr name="TextBox 4" id="4"/>
          <p:cNvSpPr txBox="true"/>
          <p:nvPr/>
        </p:nvSpPr>
        <p:spPr>
          <a:xfrm rot="0">
            <a:off x="598671" y="239077"/>
            <a:ext cx="16660629" cy="1144270"/>
          </a:xfrm>
          <a:prstGeom prst="rect">
            <a:avLst/>
          </a:prstGeom>
        </p:spPr>
        <p:txBody>
          <a:bodyPr anchor="t" rtlCol="false" tIns="0" lIns="0" bIns="0" rIns="0">
            <a:spAutoFit/>
          </a:bodyPr>
          <a:lstStyle/>
          <a:p>
            <a:pPr algn="l">
              <a:lnSpc>
                <a:spcPts val="9379"/>
              </a:lnSpc>
            </a:pPr>
            <a:r>
              <a:rPr lang="en-US" sz="6699" b="true">
                <a:solidFill>
                  <a:srgbClr val="000000"/>
                </a:solidFill>
                <a:latin typeface="Noto Sans Bold"/>
                <a:ea typeface="Noto Sans Bold"/>
                <a:cs typeface="Noto Sans Bold"/>
                <a:sym typeface="Noto Sans Bold"/>
              </a:rPr>
              <a:t>MÔ TẢ ỨNG DỤNG TỪNG THÀNH VIÊN</a:t>
            </a:r>
          </a:p>
        </p:txBody>
      </p:sp>
      <p:sp>
        <p:nvSpPr>
          <p:cNvPr name="Freeform 5" id="5"/>
          <p:cNvSpPr/>
          <p:nvPr/>
        </p:nvSpPr>
        <p:spPr>
          <a:xfrm flipH="false" flipV="false" rot="3215950">
            <a:off x="-495956" y="-920638"/>
            <a:ext cx="4456085" cy="4318351"/>
          </a:xfrm>
          <a:custGeom>
            <a:avLst/>
            <a:gdLst/>
            <a:ahLst/>
            <a:cxnLst/>
            <a:rect r="r" b="b" t="t" l="l"/>
            <a:pathLst>
              <a:path h="4318351" w="4456085">
                <a:moveTo>
                  <a:pt x="0" y="0"/>
                </a:moveTo>
                <a:lnTo>
                  <a:pt x="4456085" y="0"/>
                </a:lnTo>
                <a:lnTo>
                  <a:pt x="4456085" y="4318352"/>
                </a:lnTo>
                <a:lnTo>
                  <a:pt x="0" y="431835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903222">
            <a:off x="14874904" y="9112414"/>
            <a:ext cx="2239957" cy="707216"/>
          </a:xfrm>
          <a:custGeom>
            <a:avLst/>
            <a:gdLst/>
            <a:ahLst/>
            <a:cxnLst/>
            <a:rect r="r" b="b" t="t" l="l"/>
            <a:pathLst>
              <a:path h="707216" w="2239957">
                <a:moveTo>
                  <a:pt x="0" y="0"/>
                </a:moveTo>
                <a:lnTo>
                  <a:pt x="2239957" y="0"/>
                </a:lnTo>
                <a:lnTo>
                  <a:pt x="2239957" y="707217"/>
                </a:lnTo>
                <a:lnTo>
                  <a:pt x="0" y="707217"/>
                </a:lnTo>
                <a:lnTo>
                  <a:pt x="0" y="0"/>
                </a:lnTo>
                <a:close/>
              </a:path>
            </a:pathLst>
          </a:custGeom>
          <a:blipFill>
            <a:blip r:embed="rId5"/>
            <a:stretch>
              <a:fillRect l="0" t="0" r="0" b="0"/>
            </a:stretch>
          </a:blipFill>
        </p:spPr>
      </p:sp>
      <p:sp>
        <p:nvSpPr>
          <p:cNvPr name="Freeform 7" id="7"/>
          <p:cNvSpPr/>
          <p:nvPr/>
        </p:nvSpPr>
        <p:spPr>
          <a:xfrm flipH="false" flipV="false" rot="0">
            <a:off x="4792163" y="3370704"/>
            <a:ext cx="7908301" cy="6727678"/>
          </a:xfrm>
          <a:custGeom>
            <a:avLst/>
            <a:gdLst/>
            <a:ahLst/>
            <a:cxnLst/>
            <a:rect r="r" b="b" t="t" l="l"/>
            <a:pathLst>
              <a:path h="6727678" w="7908301">
                <a:moveTo>
                  <a:pt x="0" y="0"/>
                </a:moveTo>
                <a:lnTo>
                  <a:pt x="7908301" y="0"/>
                </a:lnTo>
                <a:lnTo>
                  <a:pt x="7908301" y="6727678"/>
                </a:lnTo>
                <a:lnTo>
                  <a:pt x="0" y="6727678"/>
                </a:lnTo>
                <a:lnTo>
                  <a:pt x="0" y="0"/>
                </a:lnTo>
                <a:close/>
              </a:path>
            </a:pathLst>
          </a:custGeom>
          <a:blipFill>
            <a:blip r:embed="rId6"/>
            <a:stretch>
              <a:fillRect l="0" t="0" r="0" b="0"/>
            </a:stretch>
          </a:blipFill>
        </p:spPr>
      </p:sp>
      <p:sp>
        <p:nvSpPr>
          <p:cNvPr name="TextBox 8" id="8"/>
          <p:cNvSpPr txBox="true"/>
          <p:nvPr/>
        </p:nvSpPr>
        <p:spPr>
          <a:xfrm rot="0">
            <a:off x="-3238898" y="2052583"/>
            <a:ext cx="14190829" cy="463951"/>
          </a:xfrm>
          <a:prstGeom prst="rect">
            <a:avLst/>
          </a:prstGeom>
        </p:spPr>
        <p:txBody>
          <a:bodyPr anchor="t" rtlCol="false" tIns="0" lIns="0" bIns="0" rIns="0">
            <a:spAutoFit/>
          </a:bodyPr>
          <a:lstStyle/>
          <a:p>
            <a:pPr algn="ctr">
              <a:lnSpc>
                <a:spcPts val="3827"/>
              </a:lnSpc>
              <a:spcBef>
                <a:spcPct val="0"/>
              </a:spcBef>
            </a:pPr>
            <a:r>
              <a:rPr lang="en-US" b="true" sz="2734" spc="273">
                <a:solidFill>
                  <a:srgbClr val="000000"/>
                </a:solidFill>
                <a:latin typeface="Open Sauce Bold"/>
                <a:ea typeface="Open Sauce Bold"/>
                <a:cs typeface="Open Sauce Bold"/>
                <a:sym typeface="Open Sauce Bold"/>
              </a:rPr>
              <a:t>QUẢN LÝ KHÁCH HÀNG -  QUỐC</a:t>
            </a:r>
          </a:p>
        </p:txBody>
      </p:sp>
      <p:sp>
        <p:nvSpPr>
          <p:cNvPr name="TextBox 9" id="9"/>
          <p:cNvSpPr txBox="true"/>
          <p:nvPr/>
        </p:nvSpPr>
        <p:spPr>
          <a:xfrm rot="0">
            <a:off x="368148" y="2726083"/>
            <a:ext cx="17919852" cy="389255"/>
          </a:xfrm>
          <a:prstGeom prst="rect">
            <a:avLst/>
          </a:prstGeom>
        </p:spPr>
        <p:txBody>
          <a:bodyPr anchor="t" rtlCol="false" tIns="0" lIns="0" bIns="0" rIns="0">
            <a:spAutoFit/>
          </a:bodyPr>
          <a:lstStyle/>
          <a:p>
            <a:pPr algn="ctr">
              <a:lnSpc>
                <a:spcPts val="3219"/>
              </a:lnSpc>
              <a:spcBef>
                <a:spcPct val="0"/>
              </a:spcBef>
            </a:pPr>
            <a:r>
              <a:rPr lang="en-US" b="true" sz="2299">
                <a:solidFill>
                  <a:srgbClr val="000000"/>
                </a:solidFill>
                <a:latin typeface="Open Sauce Bold"/>
                <a:ea typeface="Open Sauce Bold"/>
                <a:cs typeface="Open Sauce Bold"/>
                <a:sym typeface="Open Sauce Bold"/>
              </a:rPr>
              <a:t>Mỗi khách hàng, nó sẽ kiểm tra xem địa chỉ của họ ở đâu (ví dụ: Hà Nội hay TPHCM) và in ra màn hình thông báo tương ứng</a:t>
            </a:r>
          </a:p>
        </p:txBody>
      </p:sp>
      <p:sp>
        <p:nvSpPr>
          <p:cNvPr name="TextBox 10" id="10"/>
          <p:cNvSpPr txBox="true"/>
          <p:nvPr/>
        </p:nvSpPr>
        <p:spPr>
          <a:xfrm rot="0">
            <a:off x="17346474" y="9182100"/>
            <a:ext cx="533400" cy="573406"/>
          </a:xfrm>
          <a:prstGeom prst="rect">
            <a:avLst/>
          </a:prstGeom>
        </p:spPr>
        <p:txBody>
          <a:bodyPr anchor="t" rtlCol="false" tIns="0" lIns="0" bIns="0" rIns="0">
            <a:spAutoFit/>
          </a:bodyPr>
          <a:lstStyle/>
          <a:p>
            <a:pPr algn="ctr">
              <a:lnSpc>
                <a:spcPts val="4619"/>
              </a:lnSpc>
              <a:spcBef>
                <a:spcPct val="0"/>
              </a:spcBef>
            </a:pPr>
            <a:r>
              <a:rPr lang="en-US" sz="3299">
                <a:solidFill>
                  <a:srgbClr val="5B4F47"/>
                </a:solidFill>
                <a:latin typeface="Open Sauce"/>
                <a:ea typeface="Open Sauce"/>
                <a:cs typeface="Open Sauce"/>
                <a:sym typeface="Open Sauce"/>
              </a:rPr>
              <a:t>28</a:t>
            </a:r>
          </a:p>
        </p:txBody>
      </p:sp>
    </p:spTree>
  </p:cSld>
  <p:clrMapOvr>
    <a:masterClrMapping/>
  </p:clrMapOvr>
  <p:transition spd="fast">
    <p:push dir="l"/>
  </p:transition>
</p:sld>
</file>

<file path=ppt/slides/slide2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234371">
            <a:off x="3566086" y="-4237604"/>
            <a:ext cx="11155828" cy="18762209"/>
          </a:xfrm>
          <a:custGeom>
            <a:avLst/>
            <a:gdLst/>
            <a:ahLst/>
            <a:cxnLst/>
            <a:rect r="r" b="b" t="t" l="l"/>
            <a:pathLst>
              <a:path h="18762209" w="11155828">
                <a:moveTo>
                  <a:pt x="10275063" y="0"/>
                </a:moveTo>
                <a:lnTo>
                  <a:pt x="11155828" y="18266778"/>
                </a:lnTo>
                <a:lnTo>
                  <a:pt x="880765" y="18762208"/>
                </a:lnTo>
                <a:lnTo>
                  <a:pt x="0" y="495430"/>
                </a:lnTo>
                <a:lnTo>
                  <a:pt x="10275063" y="0"/>
                </a:lnTo>
                <a:close/>
              </a:path>
            </a:pathLst>
          </a:custGeom>
          <a:blipFill>
            <a:blip r:embed="rId2"/>
            <a:stretch>
              <a:fillRect l="-16198" t="-1284" r="-16198" b="-1284"/>
            </a:stretch>
          </a:blipFill>
        </p:spPr>
      </p:sp>
      <p:sp>
        <p:nvSpPr>
          <p:cNvPr name="AutoShape 3" id="3"/>
          <p:cNvSpPr/>
          <p:nvPr/>
        </p:nvSpPr>
        <p:spPr>
          <a:xfrm flipV="true">
            <a:off x="698400" y="1726797"/>
            <a:ext cx="16560812" cy="38099"/>
          </a:xfrm>
          <a:prstGeom prst="line">
            <a:avLst/>
          </a:prstGeom>
          <a:ln cap="flat" w="76200">
            <a:solidFill>
              <a:srgbClr val="000000"/>
            </a:solidFill>
            <a:prstDash val="solid"/>
            <a:headEnd type="none" len="sm" w="sm"/>
            <a:tailEnd type="none" len="sm" w="sm"/>
          </a:ln>
        </p:spPr>
      </p:sp>
      <p:sp>
        <p:nvSpPr>
          <p:cNvPr name="TextBox 4" id="4"/>
          <p:cNvSpPr txBox="true"/>
          <p:nvPr/>
        </p:nvSpPr>
        <p:spPr>
          <a:xfrm rot="0">
            <a:off x="598671" y="239077"/>
            <a:ext cx="16660629" cy="1144270"/>
          </a:xfrm>
          <a:prstGeom prst="rect">
            <a:avLst/>
          </a:prstGeom>
        </p:spPr>
        <p:txBody>
          <a:bodyPr anchor="t" rtlCol="false" tIns="0" lIns="0" bIns="0" rIns="0">
            <a:spAutoFit/>
          </a:bodyPr>
          <a:lstStyle/>
          <a:p>
            <a:pPr algn="l">
              <a:lnSpc>
                <a:spcPts val="9379"/>
              </a:lnSpc>
            </a:pPr>
            <a:r>
              <a:rPr lang="en-US" sz="6699" b="true">
                <a:solidFill>
                  <a:srgbClr val="000000"/>
                </a:solidFill>
                <a:latin typeface="Noto Sans Bold"/>
                <a:ea typeface="Noto Sans Bold"/>
                <a:cs typeface="Noto Sans Bold"/>
                <a:sym typeface="Noto Sans Bold"/>
              </a:rPr>
              <a:t>MÔ TẢ ỨNG DỤNG TỪNG THÀNH VIÊN</a:t>
            </a:r>
          </a:p>
        </p:txBody>
      </p:sp>
      <p:sp>
        <p:nvSpPr>
          <p:cNvPr name="Freeform 5" id="5"/>
          <p:cNvSpPr/>
          <p:nvPr/>
        </p:nvSpPr>
        <p:spPr>
          <a:xfrm flipH="false" flipV="false" rot="3215950">
            <a:off x="-495956" y="-920638"/>
            <a:ext cx="4456085" cy="4318351"/>
          </a:xfrm>
          <a:custGeom>
            <a:avLst/>
            <a:gdLst/>
            <a:ahLst/>
            <a:cxnLst/>
            <a:rect r="r" b="b" t="t" l="l"/>
            <a:pathLst>
              <a:path h="4318351" w="4456085">
                <a:moveTo>
                  <a:pt x="0" y="0"/>
                </a:moveTo>
                <a:lnTo>
                  <a:pt x="4456085" y="0"/>
                </a:lnTo>
                <a:lnTo>
                  <a:pt x="4456085" y="4318352"/>
                </a:lnTo>
                <a:lnTo>
                  <a:pt x="0" y="431835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903222">
            <a:off x="14874904" y="9112414"/>
            <a:ext cx="2239957" cy="707216"/>
          </a:xfrm>
          <a:custGeom>
            <a:avLst/>
            <a:gdLst/>
            <a:ahLst/>
            <a:cxnLst/>
            <a:rect r="r" b="b" t="t" l="l"/>
            <a:pathLst>
              <a:path h="707216" w="2239957">
                <a:moveTo>
                  <a:pt x="0" y="0"/>
                </a:moveTo>
                <a:lnTo>
                  <a:pt x="2239957" y="0"/>
                </a:lnTo>
                <a:lnTo>
                  <a:pt x="2239957" y="707217"/>
                </a:lnTo>
                <a:lnTo>
                  <a:pt x="0" y="707217"/>
                </a:lnTo>
                <a:lnTo>
                  <a:pt x="0" y="0"/>
                </a:lnTo>
                <a:close/>
              </a:path>
            </a:pathLst>
          </a:custGeom>
          <a:blipFill>
            <a:blip r:embed="rId5"/>
            <a:stretch>
              <a:fillRect l="0" t="0" r="0" b="0"/>
            </a:stretch>
          </a:blipFill>
        </p:spPr>
      </p:sp>
      <p:sp>
        <p:nvSpPr>
          <p:cNvPr name="Freeform 7" id="7"/>
          <p:cNvSpPr/>
          <p:nvPr/>
        </p:nvSpPr>
        <p:spPr>
          <a:xfrm flipH="false" flipV="false" rot="0">
            <a:off x="3087561" y="3969148"/>
            <a:ext cx="12112878" cy="4823521"/>
          </a:xfrm>
          <a:custGeom>
            <a:avLst/>
            <a:gdLst/>
            <a:ahLst/>
            <a:cxnLst/>
            <a:rect r="r" b="b" t="t" l="l"/>
            <a:pathLst>
              <a:path h="4823521" w="12112878">
                <a:moveTo>
                  <a:pt x="0" y="0"/>
                </a:moveTo>
                <a:lnTo>
                  <a:pt x="12112878" y="0"/>
                </a:lnTo>
                <a:lnTo>
                  <a:pt x="12112878" y="4823521"/>
                </a:lnTo>
                <a:lnTo>
                  <a:pt x="0" y="4823521"/>
                </a:lnTo>
                <a:lnTo>
                  <a:pt x="0" y="0"/>
                </a:lnTo>
                <a:close/>
              </a:path>
            </a:pathLst>
          </a:custGeom>
          <a:blipFill>
            <a:blip r:embed="rId6"/>
            <a:stretch>
              <a:fillRect l="0" t="0" r="0" b="0"/>
            </a:stretch>
          </a:blipFill>
        </p:spPr>
      </p:sp>
      <p:sp>
        <p:nvSpPr>
          <p:cNvPr name="TextBox 8" id="8"/>
          <p:cNvSpPr txBox="true"/>
          <p:nvPr/>
        </p:nvSpPr>
        <p:spPr>
          <a:xfrm rot="0">
            <a:off x="-855461" y="2164946"/>
            <a:ext cx="9350915" cy="463951"/>
          </a:xfrm>
          <a:prstGeom prst="rect">
            <a:avLst/>
          </a:prstGeom>
        </p:spPr>
        <p:txBody>
          <a:bodyPr anchor="t" rtlCol="false" tIns="0" lIns="0" bIns="0" rIns="0">
            <a:spAutoFit/>
          </a:bodyPr>
          <a:lstStyle/>
          <a:p>
            <a:pPr algn="ctr">
              <a:lnSpc>
                <a:spcPts val="3827"/>
              </a:lnSpc>
              <a:spcBef>
                <a:spcPct val="0"/>
              </a:spcBef>
            </a:pPr>
            <a:r>
              <a:rPr lang="en-US" b="true" sz="2734" spc="273">
                <a:solidFill>
                  <a:srgbClr val="000000"/>
                </a:solidFill>
                <a:latin typeface="Open Sauce Bold"/>
                <a:ea typeface="Open Sauce Bold"/>
                <a:cs typeface="Open Sauce Bold"/>
                <a:sym typeface="Open Sauce Bold"/>
              </a:rPr>
              <a:t>QUẢN LÝ KHÁCH HÀNG -  QUỐC</a:t>
            </a:r>
          </a:p>
        </p:txBody>
      </p:sp>
      <p:sp>
        <p:nvSpPr>
          <p:cNvPr name="TextBox 9" id="9"/>
          <p:cNvSpPr txBox="true"/>
          <p:nvPr/>
        </p:nvSpPr>
        <p:spPr>
          <a:xfrm rot="0">
            <a:off x="8022563" y="2990847"/>
            <a:ext cx="1812846" cy="463951"/>
          </a:xfrm>
          <a:prstGeom prst="rect">
            <a:avLst/>
          </a:prstGeom>
        </p:spPr>
        <p:txBody>
          <a:bodyPr anchor="t" rtlCol="false" tIns="0" lIns="0" bIns="0" rIns="0">
            <a:spAutoFit/>
          </a:bodyPr>
          <a:lstStyle/>
          <a:p>
            <a:pPr algn="ctr">
              <a:lnSpc>
                <a:spcPts val="3827"/>
              </a:lnSpc>
              <a:spcBef>
                <a:spcPct val="0"/>
              </a:spcBef>
            </a:pPr>
            <a:r>
              <a:rPr lang="en-US" b="true" sz="2734" spc="273">
                <a:solidFill>
                  <a:srgbClr val="000000"/>
                </a:solidFill>
                <a:latin typeface="Open Sauce Bold"/>
                <a:ea typeface="Open Sauce Bold"/>
                <a:cs typeface="Open Sauce Bold"/>
                <a:sym typeface="Open Sauce Bold"/>
              </a:rPr>
              <a:t>TRIGGER</a:t>
            </a:r>
          </a:p>
        </p:txBody>
      </p:sp>
      <p:sp>
        <p:nvSpPr>
          <p:cNvPr name="TextBox 10" id="10"/>
          <p:cNvSpPr txBox="true"/>
          <p:nvPr/>
        </p:nvSpPr>
        <p:spPr>
          <a:xfrm rot="0">
            <a:off x="17346474" y="9182100"/>
            <a:ext cx="533400" cy="573406"/>
          </a:xfrm>
          <a:prstGeom prst="rect">
            <a:avLst/>
          </a:prstGeom>
        </p:spPr>
        <p:txBody>
          <a:bodyPr anchor="t" rtlCol="false" tIns="0" lIns="0" bIns="0" rIns="0">
            <a:spAutoFit/>
          </a:bodyPr>
          <a:lstStyle/>
          <a:p>
            <a:pPr algn="ctr">
              <a:lnSpc>
                <a:spcPts val="4619"/>
              </a:lnSpc>
              <a:spcBef>
                <a:spcPct val="0"/>
              </a:spcBef>
            </a:pPr>
            <a:r>
              <a:rPr lang="en-US" sz="3299">
                <a:solidFill>
                  <a:srgbClr val="5B4F47"/>
                </a:solidFill>
                <a:latin typeface="Open Sauce"/>
                <a:ea typeface="Open Sauce"/>
                <a:cs typeface="Open Sauce"/>
                <a:sym typeface="Open Sauce"/>
              </a:rPr>
              <a:t>29</a:t>
            </a:r>
          </a:p>
        </p:txBody>
      </p:sp>
    </p:spTree>
  </p:cSld>
  <p:clrMapOvr>
    <a:masterClrMapping/>
  </p:clrMapOvr>
  <p:transition spd="fast">
    <p:push dir="l"/>
  </p:transition>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234371">
            <a:off x="3566086" y="-4237604"/>
            <a:ext cx="11155828" cy="18762209"/>
          </a:xfrm>
          <a:custGeom>
            <a:avLst/>
            <a:gdLst/>
            <a:ahLst/>
            <a:cxnLst/>
            <a:rect r="r" b="b" t="t" l="l"/>
            <a:pathLst>
              <a:path h="18762209" w="11155828">
                <a:moveTo>
                  <a:pt x="10275063" y="0"/>
                </a:moveTo>
                <a:lnTo>
                  <a:pt x="11155828" y="18266778"/>
                </a:lnTo>
                <a:lnTo>
                  <a:pt x="880765" y="18762208"/>
                </a:lnTo>
                <a:lnTo>
                  <a:pt x="0" y="495430"/>
                </a:lnTo>
                <a:lnTo>
                  <a:pt x="10275063" y="0"/>
                </a:lnTo>
                <a:close/>
              </a:path>
            </a:pathLst>
          </a:custGeom>
          <a:blipFill>
            <a:blip r:embed="rId2"/>
            <a:stretch>
              <a:fillRect l="-16198" t="-1284" r="-16198" b="-1284"/>
            </a:stretch>
          </a:blipFill>
        </p:spPr>
      </p:sp>
      <p:sp>
        <p:nvSpPr>
          <p:cNvPr name="Freeform 3" id="3"/>
          <p:cNvSpPr/>
          <p:nvPr/>
        </p:nvSpPr>
        <p:spPr>
          <a:xfrm flipH="false" flipV="false" rot="3215950">
            <a:off x="-495956" y="-920638"/>
            <a:ext cx="4456085" cy="4318351"/>
          </a:xfrm>
          <a:custGeom>
            <a:avLst/>
            <a:gdLst/>
            <a:ahLst/>
            <a:cxnLst/>
            <a:rect r="r" b="b" t="t" l="l"/>
            <a:pathLst>
              <a:path h="4318351" w="4456085">
                <a:moveTo>
                  <a:pt x="0" y="0"/>
                </a:moveTo>
                <a:lnTo>
                  <a:pt x="4456085" y="0"/>
                </a:lnTo>
                <a:lnTo>
                  <a:pt x="4456085" y="4318352"/>
                </a:lnTo>
                <a:lnTo>
                  <a:pt x="0" y="431835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4" id="4"/>
          <p:cNvSpPr/>
          <p:nvPr/>
        </p:nvSpPr>
        <p:spPr>
          <a:xfrm rot="0">
            <a:off x="-590290" y="2151169"/>
            <a:ext cx="19149227" cy="8468108"/>
          </a:xfrm>
          <a:prstGeom prst="rect">
            <a:avLst/>
          </a:prstGeom>
          <a:solidFill>
            <a:srgbClr val="EDECE7"/>
          </a:solidFill>
        </p:spPr>
      </p:sp>
      <p:sp>
        <p:nvSpPr>
          <p:cNvPr name="Freeform 5" id="5"/>
          <p:cNvSpPr/>
          <p:nvPr/>
        </p:nvSpPr>
        <p:spPr>
          <a:xfrm flipH="false" flipV="false" rot="903222">
            <a:off x="14874904" y="9112414"/>
            <a:ext cx="2239957" cy="707216"/>
          </a:xfrm>
          <a:custGeom>
            <a:avLst/>
            <a:gdLst/>
            <a:ahLst/>
            <a:cxnLst/>
            <a:rect r="r" b="b" t="t" l="l"/>
            <a:pathLst>
              <a:path h="707216" w="2239957">
                <a:moveTo>
                  <a:pt x="0" y="0"/>
                </a:moveTo>
                <a:lnTo>
                  <a:pt x="2239957" y="0"/>
                </a:lnTo>
                <a:lnTo>
                  <a:pt x="2239957" y="707217"/>
                </a:lnTo>
                <a:lnTo>
                  <a:pt x="0" y="707217"/>
                </a:lnTo>
                <a:lnTo>
                  <a:pt x="0" y="0"/>
                </a:lnTo>
                <a:close/>
              </a:path>
            </a:pathLst>
          </a:custGeom>
          <a:blipFill>
            <a:blip r:embed="rId5"/>
            <a:stretch>
              <a:fillRect l="0" t="0" r="0" b="0"/>
            </a:stretch>
          </a:blipFill>
        </p:spPr>
      </p:sp>
      <p:grpSp>
        <p:nvGrpSpPr>
          <p:cNvPr name="Group 6" id="6"/>
          <p:cNvGrpSpPr/>
          <p:nvPr/>
        </p:nvGrpSpPr>
        <p:grpSpPr>
          <a:xfrm rot="0">
            <a:off x="1006722" y="4395855"/>
            <a:ext cx="5026555" cy="5026555"/>
            <a:chOff x="0" y="0"/>
            <a:chExt cx="4489857" cy="4489857"/>
          </a:xfrm>
        </p:grpSpPr>
        <p:sp>
          <p:nvSpPr>
            <p:cNvPr name="Freeform 7" id="7"/>
            <p:cNvSpPr/>
            <p:nvPr/>
          </p:nvSpPr>
          <p:spPr>
            <a:xfrm flipH="false" flipV="false" rot="0">
              <a:off x="0" y="0"/>
              <a:ext cx="4489857" cy="4489857"/>
            </a:xfrm>
            <a:custGeom>
              <a:avLst/>
              <a:gdLst/>
              <a:ahLst/>
              <a:cxnLst/>
              <a:rect r="r" b="b" t="t" l="l"/>
              <a:pathLst>
                <a:path h="4489857" w="4489857">
                  <a:moveTo>
                    <a:pt x="22991" y="0"/>
                  </a:moveTo>
                  <a:lnTo>
                    <a:pt x="4466866" y="0"/>
                  </a:lnTo>
                  <a:cubicBezTo>
                    <a:pt x="4479564" y="0"/>
                    <a:pt x="4489857" y="10293"/>
                    <a:pt x="4489857" y="22991"/>
                  </a:cubicBezTo>
                  <a:lnTo>
                    <a:pt x="4489857" y="4466866"/>
                  </a:lnTo>
                  <a:cubicBezTo>
                    <a:pt x="4489857" y="4479564"/>
                    <a:pt x="4479564" y="4489857"/>
                    <a:pt x="4466866" y="4489857"/>
                  </a:cubicBezTo>
                  <a:lnTo>
                    <a:pt x="22991" y="4489857"/>
                  </a:lnTo>
                  <a:cubicBezTo>
                    <a:pt x="10293" y="4489857"/>
                    <a:pt x="0" y="4479564"/>
                    <a:pt x="0" y="4466866"/>
                  </a:cubicBezTo>
                  <a:lnTo>
                    <a:pt x="0" y="22991"/>
                  </a:lnTo>
                  <a:cubicBezTo>
                    <a:pt x="0" y="10293"/>
                    <a:pt x="10293" y="0"/>
                    <a:pt x="22991" y="0"/>
                  </a:cubicBezTo>
                  <a:close/>
                </a:path>
              </a:pathLst>
            </a:custGeom>
            <a:solidFill>
              <a:srgbClr val="FFFFFF">
                <a:alpha val="49804"/>
              </a:srgbClr>
            </a:solidFill>
            <a:ln w="28575" cap="sq">
              <a:solidFill>
                <a:srgbClr val="000000">
                  <a:alpha val="49804"/>
                </a:srgbClr>
              </a:solidFill>
              <a:prstDash val="solid"/>
              <a:miter/>
            </a:ln>
          </p:spPr>
        </p:sp>
        <p:sp>
          <p:nvSpPr>
            <p:cNvPr name="TextBox 8" id="8"/>
            <p:cNvSpPr txBox="true"/>
            <p:nvPr/>
          </p:nvSpPr>
          <p:spPr>
            <a:xfrm>
              <a:off x="0" y="-47625"/>
              <a:ext cx="4489857" cy="4537482"/>
            </a:xfrm>
            <a:prstGeom prst="rect">
              <a:avLst/>
            </a:prstGeom>
          </p:spPr>
          <p:txBody>
            <a:bodyPr anchor="ctr" rtlCol="false" tIns="50800" lIns="50800" bIns="50800" rIns="50800"/>
            <a:lstStyle/>
            <a:p>
              <a:pPr algn="r">
                <a:lnSpc>
                  <a:spcPts val="3359"/>
                </a:lnSpc>
              </a:pPr>
            </a:p>
          </p:txBody>
        </p:sp>
      </p:grpSp>
      <p:sp>
        <p:nvSpPr>
          <p:cNvPr name="AutoShape 9" id="9"/>
          <p:cNvSpPr/>
          <p:nvPr/>
        </p:nvSpPr>
        <p:spPr>
          <a:xfrm flipV="true">
            <a:off x="698488" y="1726247"/>
            <a:ext cx="16560812" cy="38099"/>
          </a:xfrm>
          <a:prstGeom prst="line">
            <a:avLst/>
          </a:prstGeom>
          <a:ln cap="flat" w="76200">
            <a:solidFill>
              <a:srgbClr val="000000"/>
            </a:solidFill>
            <a:prstDash val="solid"/>
            <a:headEnd type="none" len="sm" w="sm"/>
            <a:tailEnd type="none" len="sm" w="sm"/>
          </a:ln>
        </p:spPr>
      </p:sp>
      <p:grpSp>
        <p:nvGrpSpPr>
          <p:cNvPr name="Group 10" id="10"/>
          <p:cNvGrpSpPr/>
          <p:nvPr/>
        </p:nvGrpSpPr>
        <p:grpSpPr>
          <a:xfrm rot="0">
            <a:off x="6471046" y="4395855"/>
            <a:ext cx="5026555" cy="5026555"/>
            <a:chOff x="0" y="0"/>
            <a:chExt cx="4489857" cy="4489857"/>
          </a:xfrm>
        </p:grpSpPr>
        <p:sp>
          <p:nvSpPr>
            <p:cNvPr name="Freeform 11" id="11"/>
            <p:cNvSpPr/>
            <p:nvPr/>
          </p:nvSpPr>
          <p:spPr>
            <a:xfrm flipH="false" flipV="false" rot="0">
              <a:off x="0" y="0"/>
              <a:ext cx="4489857" cy="4489857"/>
            </a:xfrm>
            <a:custGeom>
              <a:avLst/>
              <a:gdLst/>
              <a:ahLst/>
              <a:cxnLst/>
              <a:rect r="r" b="b" t="t" l="l"/>
              <a:pathLst>
                <a:path h="4489857" w="4489857">
                  <a:moveTo>
                    <a:pt x="22991" y="0"/>
                  </a:moveTo>
                  <a:lnTo>
                    <a:pt x="4466866" y="0"/>
                  </a:lnTo>
                  <a:cubicBezTo>
                    <a:pt x="4479564" y="0"/>
                    <a:pt x="4489857" y="10293"/>
                    <a:pt x="4489857" y="22991"/>
                  </a:cubicBezTo>
                  <a:lnTo>
                    <a:pt x="4489857" y="4466866"/>
                  </a:lnTo>
                  <a:cubicBezTo>
                    <a:pt x="4489857" y="4479564"/>
                    <a:pt x="4479564" y="4489857"/>
                    <a:pt x="4466866" y="4489857"/>
                  </a:cubicBezTo>
                  <a:lnTo>
                    <a:pt x="22991" y="4489857"/>
                  </a:lnTo>
                  <a:cubicBezTo>
                    <a:pt x="10293" y="4489857"/>
                    <a:pt x="0" y="4479564"/>
                    <a:pt x="0" y="4466866"/>
                  </a:cubicBezTo>
                  <a:lnTo>
                    <a:pt x="0" y="22991"/>
                  </a:lnTo>
                  <a:cubicBezTo>
                    <a:pt x="0" y="10293"/>
                    <a:pt x="10293" y="0"/>
                    <a:pt x="22991" y="0"/>
                  </a:cubicBezTo>
                  <a:close/>
                </a:path>
              </a:pathLst>
            </a:custGeom>
            <a:solidFill>
              <a:srgbClr val="FFFFFF">
                <a:alpha val="49804"/>
              </a:srgbClr>
            </a:solidFill>
            <a:ln w="28575" cap="sq">
              <a:solidFill>
                <a:srgbClr val="000000">
                  <a:alpha val="49804"/>
                </a:srgbClr>
              </a:solidFill>
              <a:prstDash val="solid"/>
              <a:miter/>
            </a:ln>
          </p:spPr>
        </p:sp>
        <p:sp>
          <p:nvSpPr>
            <p:cNvPr name="TextBox 12" id="12"/>
            <p:cNvSpPr txBox="true"/>
            <p:nvPr/>
          </p:nvSpPr>
          <p:spPr>
            <a:xfrm>
              <a:off x="0" y="-47625"/>
              <a:ext cx="4489857" cy="4537482"/>
            </a:xfrm>
            <a:prstGeom prst="rect">
              <a:avLst/>
            </a:prstGeom>
          </p:spPr>
          <p:txBody>
            <a:bodyPr anchor="ctr" rtlCol="false" tIns="50800" lIns="50800" bIns="50800" rIns="50800"/>
            <a:lstStyle/>
            <a:p>
              <a:pPr algn="ctr">
                <a:lnSpc>
                  <a:spcPts val="3359"/>
                </a:lnSpc>
              </a:pPr>
            </a:p>
          </p:txBody>
        </p:sp>
      </p:grpSp>
      <p:grpSp>
        <p:nvGrpSpPr>
          <p:cNvPr name="Group 13" id="13"/>
          <p:cNvGrpSpPr/>
          <p:nvPr/>
        </p:nvGrpSpPr>
        <p:grpSpPr>
          <a:xfrm rot="0">
            <a:off x="11935370" y="4395855"/>
            <a:ext cx="5026555" cy="5026555"/>
            <a:chOff x="0" y="0"/>
            <a:chExt cx="4489857" cy="4489857"/>
          </a:xfrm>
        </p:grpSpPr>
        <p:sp>
          <p:nvSpPr>
            <p:cNvPr name="Freeform 14" id="14"/>
            <p:cNvSpPr/>
            <p:nvPr/>
          </p:nvSpPr>
          <p:spPr>
            <a:xfrm flipH="false" flipV="false" rot="0">
              <a:off x="0" y="0"/>
              <a:ext cx="4489857" cy="4489857"/>
            </a:xfrm>
            <a:custGeom>
              <a:avLst/>
              <a:gdLst/>
              <a:ahLst/>
              <a:cxnLst/>
              <a:rect r="r" b="b" t="t" l="l"/>
              <a:pathLst>
                <a:path h="4489857" w="4489857">
                  <a:moveTo>
                    <a:pt x="22991" y="0"/>
                  </a:moveTo>
                  <a:lnTo>
                    <a:pt x="4466866" y="0"/>
                  </a:lnTo>
                  <a:cubicBezTo>
                    <a:pt x="4479564" y="0"/>
                    <a:pt x="4489857" y="10293"/>
                    <a:pt x="4489857" y="22991"/>
                  </a:cubicBezTo>
                  <a:lnTo>
                    <a:pt x="4489857" y="4466866"/>
                  </a:lnTo>
                  <a:cubicBezTo>
                    <a:pt x="4489857" y="4479564"/>
                    <a:pt x="4479564" y="4489857"/>
                    <a:pt x="4466866" y="4489857"/>
                  </a:cubicBezTo>
                  <a:lnTo>
                    <a:pt x="22991" y="4489857"/>
                  </a:lnTo>
                  <a:cubicBezTo>
                    <a:pt x="10293" y="4489857"/>
                    <a:pt x="0" y="4479564"/>
                    <a:pt x="0" y="4466866"/>
                  </a:cubicBezTo>
                  <a:lnTo>
                    <a:pt x="0" y="22991"/>
                  </a:lnTo>
                  <a:cubicBezTo>
                    <a:pt x="0" y="10293"/>
                    <a:pt x="10293" y="0"/>
                    <a:pt x="22991" y="0"/>
                  </a:cubicBezTo>
                  <a:close/>
                </a:path>
              </a:pathLst>
            </a:custGeom>
            <a:solidFill>
              <a:srgbClr val="FFFFFF">
                <a:alpha val="49804"/>
              </a:srgbClr>
            </a:solidFill>
            <a:ln w="28575" cap="sq">
              <a:solidFill>
                <a:srgbClr val="000000">
                  <a:alpha val="49804"/>
                </a:srgbClr>
              </a:solidFill>
              <a:prstDash val="solid"/>
              <a:miter/>
            </a:ln>
          </p:spPr>
        </p:sp>
        <p:sp>
          <p:nvSpPr>
            <p:cNvPr name="TextBox 15" id="15"/>
            <p:cNvSpPr txBox="true"/>
            <p:nvPr/>
          </p:nvSpPr>
          <p:spPr>
            <a:xfrm>
              <a:off x="0" y="-47625"/>
              <a:ext cx="4489857" cy="4537482"/>
            </a:xfrm>
            <a:prstGeom prst="rect">
              <a:avLst/>
            </a:prstGeom>
          </p:spPr>
          <p:txBody>
            <a:bodyPr anchor="ctr" rtlCol="false" tIns="50800" lIns="50800" bIns="50800" rIns="50800"/>
            <a:lstStyle/>
            <a:p>
              <a:pPr algn="ctr">
                <a:lnSpc>
                  <a:spcPts val="3359"/>
                </a:lnSpc>
              </a:pPr>
            </a:p>
          </p:txBody>
        </p:sp>
      </p:grpSp>
      <p:sp>
        <p:nvSpPr>
          <p:cNvPr name="TextBox 16" id="16"/>
          <p:cNvSpPr txBox="true"/>
          <p:nvPr/>
        </p:nvSpPr>
        <p:spPr>
          <a:xfrm rot="0">
            <a:off x="665620" y="394652"/>
            <a:ext cx="10457706" cy="1144270"/>
          </a:xfrm>
          <a:prstGeom prst="rect">
            <a:avLst/>
          </a:prstGeom>
        </p:spPr>
        <p:txBody>
          <a:bodyPr anchor="t" rtlCol="false" tIns="0" lIns="0" bIns="0" rIns="0">
            <a:spAutoFit/>
          </a:bodyPr>
          <a:lstStyle/>
          <a:p>
            <a:pPr algn="ctr">
              <a:lnSpc>
                <a:spcPts val="9379"/>
              </a:lnSpc>
            </a:pPr>
            <a:r>
              <a:rPr lang="en-US" sz="6699" b="true">
                <a:solidFill>
                  <a:srgbClr val="000000"/>
                </a:solidFill>
                <a:latin typeface="Noto Sans Bold"/>
                <a:ea typeface="Noto Sans Bold"/>
                <a:cs typeface="Noto Sans Bold"/>
                <a:sym typeface="Noto Sans Bold"/>
              </a:rPr>
              <a:t>Phần 1: Giới </a:t>
            </a:r>
            <a:r>
              <a:rPr lang="en-US" b="true" sz="6699">
                <a:solidFill>
                  <a:srgbClr val="000000"/>
                </a:solidFill>
                <a:latin typeface="Noto Sans Bold"/>
                <a:ea typeface="Noto Sans Bold"/>
                <a:cs typeface="Noto Sans Bold"/>
                <a:sym typeface="Noto Sans Bold"/>
              </a:rPr>
              <a:t>Thiệu Đề Tài</a:t>
            </a:r>
          </a:p>
        </p:txBody>
      </p:sp>
      <p:sp>
        <p:nvSpPr>
          <p:cNvPr name="TextBox 17" id="17"/>
          <p:cNvSpPr txBox="true"/>
          <p:nvPr/>
        </p:nvSpPr>
        <p:spPr>
          <a:xfrm rot="0">
            <a:off x="718990" y="2046394"/>
            <a:ext cx="5406926" cy="863600"/>
          </a:xfrm>
          <a:prstGeom prst="rect">
            <a:avLst/>
          </a:prstGeom>
        </p:spPr>
        <p:txBody>
          <a:bodyPr anchor="t" rtlCol="false" tIns="0" lIns="0" bIns="0" rIns="0">
            <a:spAutoFit/>
          </a:bodyPr>
          <a:lstStyle/>
          <a:p>
            <a:pPr algn="ctr">
              <a:lnSpc>
                <a:spcPts val="7000"/>
              </a:lnSpc>
            </a:pPr>
            <a:r>
              <a:rPr lang="en-US" sz="5000">
                <a:solidFill>
                  <a:srgbClr val="000000"/>
                </a:solidFill>
                <a:latin typeface="Noto Sans"/>
                <a:ea typeface="Noto Sans"/>
                <a:cs typeface="Noto Sans"/>
                <a:sym typeface="Noto Sans"/>
              </a:rPr>
              <a:t>Lý Do Chọn Đề Tài</a:t>
            </a:r>
          </a:p>
        </p:txBody>
      </p:sp>
      <p:sp>
        <p:nvSpPr>
          <p:cNvPr name="TextBox 18" id="18"/>
          <p:cNvSpPr txBox="true"/>
          <p:nvPr/>
        </p:nvSpPr>
        <p:spPr>
          <a:xfrm rot="0">
            <a:off x="2253248" y="4899836"/>
            <a:ext cx="2533501" cy="613410"/>
          </a:xfrm>
          <a:prstGeom prst="rect">
            <a:avLst/>
          </a:prstGeom>
        </p:spPr>
        <p:txBody>
          <a:bodyPr anchor="t" rtlCol="false" tIns="0" lIns="0" bIns="0" rIns="0">
            <a:spAutoFit/>
          </a:bodyPr>
          <a:lstStyle/>
          <a:p>
            <a:pPr algn="ctr">
              <a:lnSpc>
                <a:spcPts val="5039"/>
              </a:lnSpc>
              <a:spcBef>
                <a:spcPct val="0"/>
              </a:spcBef>
            </a:pPr>
            <a:r>
              <a:rPr lang="en-US" b="true" sz="3599">
                <a:solidFill>
                  <a:srgbClr val="000000"/>
                </a:solidFill>
                <a:latin typeface="Noto Sans Bold"/>
                <a:ea typeface="Noto Sans Bold"/>
                <a:cs typeface="Noto Sans Bold"/>
                <a:sym typeface="Noto Sans Bold"/>
              </a:rPr>
              <a:t>Thực trạng</a:t>
            </a:r>
          </a:p>
        </p:txBody>
      </p:sp>
      <p:sp>
        <p:nvSpPr>
          <p:cNvPr name="TextBox 19" id="19"/>
          <p:cNvSpPr txBox="true"/>
          <p:nvPr/>
        </p:nvSpPr>
        <p:spPr>
          <a:xfrm rot="0">
            <a:off x="1562180" y="5884721"/>
            <a:ext cx="3915639" cy="3347721"/>
          </a:xfrm>
          <a:prstGeom prst="rect">
            <a:avLst/>
          </a:prstGeom>
        </p:spPr>
        <p:txBody>
          <a:bodyPr anchor="t" rtlCol="false" tIns="0" lIns="0" bIns="0" rIns="0">
            <a:spAutoFit/>
          </a:bodyPr>
          <a:lstStyle/>
          <a:p>
            <a:pPr algn="ctr">
              <a:lnSpc>
                <a:spcPts val="4479"/>
              </a:lnSpc>
            </a:pPr>
            <a:r>
              <a:rPr lang="en-US" sz="3199">
                <a:solidFill>
                  <a:srgbClr val="000000"/>
                </a:solidFill>
                <a:latin typeface="Noto Sans"/>
                <a:ea typeface="Noto Sans"/>
                <a:cs typeface="Noto Sans"/>
                <a:sym typeface="Noto Sans"/>
              </a:rPr>
              <a:t>Quản lý t</a:t>
            </a:r>
            <a:r>
              <a:rPr lang="en-US" sz="3199">
                <a:solidFill>
                  <a:srgbClr val="000000"/>
                </a:solidFill>
                <a:latin typeface="Noto Sans"/>
                <a:ea typeface="Noto Sans"/>
                <a:cs typeface="Noto Sans"/>
                <a:sym typeface="Noto Sans"/>
              </a:rPr>
              <a:t>hủ công (sổ sách, Excel) dễ sai sót, khó kiểm soát tồn kho và tốn thời gian tra cứu.</a:t>
            </a:r>
          </a:p>
          <a:p>
            <a:pPr algn="ctr">
              <a:lnSpc>
                <a:spcPts val="4479"/>
              </a:lnSpc>
            </a:pPr>
          </a:p>
        </p:txBody>
      </p:sp>
      <p:sp>
        <p:nvSpPr>
          <p:cNvPr name="TextBox 20" id="20"/>
          <p:cNvSpPr txBox="true"/>
          <p:nvPr/>
        </p:nvSpPr>
        <p:spPr>
          <a:xfrm rot="0">
            <a:off x="8026317" y="4899836"/>
            <a:ext cx="1959025" cy="613410"/>
          </a:xfrm>
          <a:prstGeom prst="rect">
            <a:avLst/>
          </a:prstGeom>
        </p:spPr>
        <p:txBody>
          <a:bodyPr anchor="t" rtlCol="false" tIns="0" lIns="0" bIns="0" rIns="0">
            <a:spAutoFit/>
          </a:bodyPr>
          <a:lstStyle/>
          <a:p>
            <a:pPr algn="ctr">
              <a:lnSpc>
                <a:spcPts val="5039"/>
              </a:lnSpc>
              <a:spcBef>
                <a:spcPct val="0"/>
              </a:spcBef>
            </a:pPr>
            <a:r>
              <a:rPr lang="en-US" b="true" sz="3599">
                <a:solidFill>
                  <a:srgbClr val="000000"/>
                </a:solidFill>
                <a:latin typeface="Noto Sans Bold"/>
                <a:ea typeface="Noto Sans Bold"/>
                <a:cs typeface="Noto Sans Bold"/>
                <a:sym typeface="Noto Sans Bold"/>
              </a:rPr>
              <a:t>Nhu Cầu</a:t>
            </a:r>
          </a:p>
        </p:txBody>
      </p:sp>
      <p:sp>
        <p:nvSpPr>
          <p:cNvPr name="TextBox 21" id="21"/>
          <p:cNvSpPr txBox="true"/>
          <p:nvPr/>
        </p:nvSpPr>
        <p:spPr>
          <a:xfrm rot="0">
            <a:off x="7048010" y="5884721"/>
            <a:ext cx="3915639" cy="3347721"/>
          </a:xfrm>
          <a:prstGeom prst="rect">
            <a:avLst/>
          </a:prstGeom>
        </p:spPr>
        <p:txBody>
          <a:bodyPr anchor="t" rtlCol="false" tIns="0" lIns="0" bIns="0" rIns="0">
            <a:spAutoFit/>
          </a:bodyPr>
          <a:lstStyle/>
          <a:p>
            <a:pPr algn="ctr">
              <a:lnSpc>
                <a:spcPts val="4479"/>
              </a:lnSpc>
            </a:pPr>
            <a:r>
              <a:rPr lang="en-US" sz="3199">
                <a:solidFill>
                  <a:srgbClr val="000000"/>
                </a:solidFill>
                <a:latin typeface="Noto Sans"/>
                <a:ea typeface="Noto Sans"/>
                <a:cs typeface="Noto Sans"/>
                <a:sym typeface="Noto Sans"/>
              </a:rPr>
              <a:t>Cần hệ t</a:t>
            </a:r>
            <a:r>
              <a:rPr lang="en-US" sz="3199">
                <a:solidFill>
                  <a:srgbClr val="000000"/>
                </a:solidFill>
                <a:latin typeface="Noto Sans"/>
                <a:ea typeface="Noto Sans"/>
                <a:cs typeface="Noto Sans"/>
                <a:sym typeface="Noto Sans"/>
              </a:rPr>
              <a:t>hống số hóa để lưu trữ dữ liệu tập trung, xử lý giao dịch nhanh và hỗ trợ quyết định.</a:t>
            </a:r>
          </a:p>
          <a:p>
            <a:pPr algn="ctr">
              <a:lnSpc>
                <a:spcPts val="4479"/>
              </a:lnSpc>
            </a:pPr>
          </a:p>
        </p:txBody>
      </p:sp>
      <p:sp>
        <p:nvSpPr>
          <p:cNvPr name="TextBox 22" id="22"/>
          <p:cNvSpPr txBox="true"/>
          <p:nvPr/>
        </p:nvSpPr>
        <p:spPr>
          <a:xfrm rot="0">
            <a:off x="12776108" y="4899836"/>
            <a:ext cx="3383459" cy="613410"/>
          </a:xfrm>
          <a:prstGeom prst="rect">
            <a:avLst/>
          </a:prstGeom>
        </p:spPr>
        <p:txBody>
          <a:bodyPr anchor="t" rtlCol="false" tIns="0" lIns="0" bIns="0" rIns="0">
            <a:spAutoFit/>
          </a:bodyPr>
          <a:lstStyle/>
          <a:p>
            <a:pPr algn="ctr">
              <a:lnSpc>
                <a:spcPts val="5039"/>
              </a:lnSpc>
              <a:spcBef>
                <a:spcPct val="0"/>
              </a:spcBef>
            </a:pPr>
            <a:r>
              <a:rPr lang="en-US" b="true" sz="3599">
                <a:solidFill>
                  <a:srgbClr val="000000"/>
                </a:solidFill>
                <a:latin typeface="Noto Sans Bold"/>
                <a:ea typeface="Noto Sans Bold"/>
                <a:cs typeface="Noto Sans Bold"/>
                <a:sym typeface="Noto Sans Bold"/>
              </a:rPr>
              <a:t>Giá Trị Học Tập</a:t>
            </a:r>
          </a:p>
        </p:txBody>
      </p:sp>
      <p:sp>
        <p:nvSpPr>
          <p:cNvPr name="TextBox 23" id="23"/>
          <p:cNvSpPr txBox="true"/>
          <p:nvPr/>
        </p:nvSpPr>
        <p:spPr>
          <a:xfrm rot="0">
            <a:off x="12516775" y="5884721"/>
            <a:ext cx="3915639" cy="3909696"/>
          </a:xfrm>
          <a:prstGeom prst="rect">
            <a:avLst/>
          </a:prstGeom>
        </p:spPr>
        <p:txBody>
          <a:bodyPr anchor="t" rtlCol="false" tIns="0" lIns="0" bIns="0" rIns="0">
            <a:spAutoFit/>
          </a:bodyPr>
          <a:lstStyle/>
          <a:p>
            <a:pPr algn="ctr">
              <a:lnSpc>
                <a:spcPts val="4479"/>
              </a:lnSpc>
            </a:pPr>
            <a:r>
              <a:rPr lang="en-US" sz="3199">
                <a:solidFill>
                  <a:srgbClr val="000000"/>
                </a:solidFill>
                <a:latin typeface="Noto Sans"/>
                <a:ea typeface="Noto Sans"/>
                <a:cs typeface="Noto Sans"/>
                <a:sym typeface="Noto Sans"/>
              </a:rPr>
              <a:t>Giúp nhóm vận dụ</a:t>
            </a:r>
            <a:r>
              <a:rPr lang="en-US" sz="3199">
                <a:solidFill>
                  <a:srgbClr val="000000"/>
                </a:solidFill>
                <a:latin typeface="Noto Sans"/>
                <a:ea typeface="Noto Sans"/>
                <a:cs typeface="Noto Sans"/>
                <a:sym typeface="Noto Sans"/>
              </a:rPr>
              <a:t>ng kiến thức CSDL vào bài toán thực tế với dữ liệu lớn và nhiều quan hệ.</a:t>
            </a:r>
          </a:p>
          <a:p>
            <a:pPr algn="ctr">
              <a:lnSpc>
                <a:spcPts val="4479"/>
              </a:lnSpc>
            </a:pPr>
          </a:p>
        </p:txBody>
      </p:sp>
      <p:sp>
        <p:nvSpPr>
          <p:cNvPr name="TextBox 24" id="24"/>
          <p:cNvSpPr txBox="true"/>
          <p:nvPr/>
        </p:nvSpPr>
        <p:spPr>
          <a:xfrm rot="0">
            <a:off x="17476014" y="9182100"/>
            <a:ext cx="274320" cy="573406"/>
          </a:xfrm>
          <a:prstGeom prst="rect">
            <a:avLst/>
          </a:prstGeom>
        </p:spPr>
        <p:txBody>
          <a:bodyPr anchor="t" rtlCol="false" tIns="0" lIns="0" bIns="0" rIns="0">
            <a:spAutoFit/>
          </a:bodyPr>
          <a:lstStyle/>
          <a:p>
            <a:pPr algn="ctr">
              <a:lnSpc>
                <a:spcPts val="4619"/>
              </a:lnSpc>
              <a:spcBef>
                <a:spcPct val="0"/>
              </a:spcBef>
            </a:pPr>
            <a:r>
              <a:rPr lang="en-US" sz="3299">
                <a:solidFill>
                  <a:srgbClr val="5B4F47"/>
                </a:solidFill>
                <a:latin typeface="Open Sauce"/>
                <a:ea typeface="Open Sauce"/>
                <a:cs typeface="Open Sauce"/>
                <a:sym typeface="Open Sauce"/>
              </a:rPr>
              <a:t>3</a:t>
            </a:r>
          </a:p>
        </p:txBody>
      </p:sp>
    </p:spTree>
  </p:cSld>
  <p:clrMapOvr>
    <a:masterClrMapping/>
  </p:clrMapOvr>
  <p:transition spd="fast">
    <p:push dir="l"/>
  </p:transition>
</p:sld>
</file>

<file path=ppt/slides/slide3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234371">
            <a:off x="3566086" y="-4237604"/>
            <a:ext cx="11155828" cy="18762209"/>
          </a:xfrm>
          <a:custGeom>
            <a:avLst/>
            <a:gdLst/>
            <a:ahLst/>
            <a:cxnLst/>
            <a:rect r="r" b="b" t="t" l="l"/>
            <a:pathLst>
              <a:path h="18762209" w="11155828">
                <a:moveTo>
                  <a:pt x="10275063" y="0"/>
                </a:moveTo>
                <a:lnTo>
                  <a:pt x="11155828" y="18266778"/>
                </a:lnTo>
                <a:lnTo>
                  <a:pt x="880765" y="18762208"/>
                </a:lnTo>
                <a:lnTo>
                  <a:pt x="0" y="495430"/>
                </a:lnTo>
                <a:lnTo>
                  <a:pt x="10275063" y="0"/>
                </a:lnTo>
                <a:close/>
              </a:path>
            </a:pathLst>
          </a:custGeom>
          <a:blipFill>
            <a:blip r:embed="rId2"/>
            <a:stretch>
              <a:fillRect l="-16198" t="-1284" r="-16198" b="-1284"/>
            </a:stretch>
          </a:blipFill>
        </p:spPr>
      </p:sp>
      <p:sp>
        <p:nvSpPr>
          <p:cNvPr name="AutoShape 3" id="3"/>
          <p:cNvSpPr/>
          <p:nvPr/>
        </p:nvSpPr>
        <p:spPr>
          <a:xfrm flipV="true">
            <a:off x="698400" y="1726797"/>
            <a:ext cx="16560812" cy="38099"/>
          </a:xfrm>
          <a:prstGeom prst="line">
            <a:avLst/>
          </a:prstGeom>
          <a:ln cap="flat" w="76200">
            <a:solidFill>
              <a:srgbClr val="000000"/>
            </a:solidFill>
            <a:prstDash val="solid"/>
            <a:headEnd type="none" len="sm" w="sm"/>
            <a:tailEnd type="none" len="sm" w="sm"/>
          </a:ln>
        </p:spPr>
      </p:sp>
      <p:sp>
        <p:nvSpPr>
          <p:cNvPr name="TextBox 4" id="4"/>
          <p:cNvSpPr txBox="true"/>
          <p:nvPr/>
        </p:nvSpPr>
        <p:spPr>
          <a:xfrm rot="0">
            <a:off x="598671" y="239077"/>
            <a:ext cx="16660629" cy="1144270"/>
          </a:xfrm>
          <a:prstGeom prst="rect">
            <a:avLst/>
          </a:prstGeom>
        </p:spPr>
        <p:txBody>
          <a:bodyPr anchor="t" rtlCol="false" tIns="0" lIns="0" bIns="0" rIns="0">
            <a:spAutoFit/>
          </a:bodyPr>
          <a:lstStyle/>
          <a:p>
            <a:pPr algn="l">
              <a:lnSpc>
                <a:spcPts val="9379"/>
              </a:lnSpc>
            </a:pPr>
            <a:r>
              <a:rPr lang="en-US" sz="6699" b="true">
                <a:solidFill>
                  <a:srgbClr val="000000"/>
                </a:solidFill>
                <a:latin typeface="Noto Sans Bold"/>
                <a:ea typeface="Noto Sans Bold"/>
                <a:cs typeface="Noto Sans Bold"/>
                <a:sym typeface="Noto Sans Bold"/>
              </a:rPr>
              <a:t>MÔ TẢ ỨNG DỤNG TỪNG THÀNH VIÊN</a:t>
            </a:r>
          </a:p>
        </p:txBody>
      </p:sp>
      <p:sp>
        <p:nvSpPr>
          <p:cNvPr name="Freeform 5" id="5"/>
          <p:cNvSpPr/>
          <p:nvPr/>
        </p:nvSpPr>
        <p:spPr>
          <a:xfrm flipH="false" flipV="false" rot="3215950">
            <a:off x="-495956" y="-920638"/>
            <a:ext cx="4456085" cy="4318351"/>
          </a:xfrm>
          <a:custGeom>
            <a:avLst/>
            <a:gdLst/>
            <a:ahLst/>
            <a:cxnLst/>
            <a:rect r="r" b="b" t="t" l="l"/>
            <a:pathLst>
              <a:path h="4318351" w="4456085">
                <a:moveTo>
                  <a:pt x="0" y="0"/>
                </a:moveTo>
                <a:lnTo>
                  <a:pt x="4456085" y="0"/>
                </a:lnTo>
                <a:lnTo>
                  <a:pt x="4456085" y="4318352"/>
                </a:lnTo>
                <a:lnTo>
                  <a:pt x="0" y="431835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903222">
            <a:off x="14874904" y="9112414"/>
            <a:ext cx="2239957" cy="707216"/>
          </a:xfrm>
          <a:custGeom>
            <a:avLst/>
            <a:gdLst/>
            <a:ahLst/>
            <a:cxnLst/>
            <a:rect r="r" b="b" t="t" l="l"/>
            <a:pathLst>
              <a:path h="707216" w="2239957">
                <a:moveTo>
                  <a:pt x="0" y="0"/>
                </a:moveTo>
                <a:lnTo>
                  <a:pt x="2239957" y="0"/>
                </a:lnTo>
                <a:lnTo>
                  <a:pt x="2239957" y="707217"/>
                </a:lnTo>
                <a:lnTo>
                  <a:pt x="0" y="707217"/>
                </a:lnTo>
                <a:lnTo>
                  <a:pt x="0" y="0"/>
                </a:lnTo>
                <a:close/>
              </a:path>
            </a:pathLst>
          </a:custGeom>
          <a:blipFill>
            <a:blip r:embed="rId5"/>
            <a:stretch>
              <a:fillRect l="0" t="0" r="0" b="0"/>
            </a:stretch>
          </a:blipFill>
        </p:spPr>
      </p:sp>
      <p:sp>
        <p:nvSpPr>
          <p:cNvPr name="Freeform 7" id="7"/>
          <p:cNvSpPr/>
          <p:nvPr/>
        </p:nvSpPr>
        <p:spPr>
          <a:xfrm flipH="false" flipV="false" rot="0">
            <a:off x="4839701" y="2828922"/>
            <a:ext cx="8178570" cy="6998968"/>
          </a:xfrm>
          <a:custGeom>
            <a:avLst/>
            <a:gdLst/>
            <a:ahLst/>
            <a:cxnLst/>
            <a:rect r="r" b="b" t="t" l="l"/>
            <a:pathLst>
              <a:path h="6998968" w="8178570">
                <a:moveTo>
                  <a:pt x="0" y="0"/>
                </a:moveTo>
                <a:lnTo>
                  <a:pt x="8178569" y="0"/>
                </a:lnTo>
                <a:lnTo>
                  <a:pt x="8178569" y="6998968"/>
                </a:lnTo>
                <a:lnTo>
                  <a:pt x="0" y="6998968"/>
                </a:lnTo>
                <a:lnTo>
                  <a:pt x="0" y="0"/>
                </a:lnTo>
                <a:close/>
              </a:path>
            </a:pathLst>
          </a:custGeom>
          <a:blipFill>
            <a:blip r:embed="rId6"/>
            <a:stretch>
              <a:fillRect l="0" t="0" r="0" b="0"/>
            </a:stretch>
          </a:blipFill>
        </p:spPr>
      </p:sp>
      <p:sp>
        <p:nvSpPr>
          <p:cNvPr name="TextBox 8" id="8"/>
          <p:cNvSpPr txBox="true"/>
          <p:nvPr/>
        </p:nvSpPr>
        <p:spPr>
          <a:xfrm rot="0">
            <a:off x="1028700" y="2060171"/>
            <a:ext cx="9350915" cy="463951"/>
          </a:xfrm>
          <a:prstGeom prst="rect">
            <a:avLst/>
          </a:prstGeom>
        </p:spPr>
        <p:txBody>
          <a:bodyPr anchor="t" rtlCol="false" tIns="0" lIns="0" bIns="0" rIns="0">
            <a:spAutoFit/>
          </a:bodyPr>
          <a:lstStyle/>
          <a:p>
            <a:pPr algn="ctr">
              <a:lnSpc>
                <a:spcPts val="3827"/>
              </a:lnSpc>
              <a:spcBef>
                <a:spcPct val="0"/>
              </a:spcBef>
            </a:pPr>
            <a:r>
              <a:rPr lang="en-US" b="true" sz="2734" spc="273">
                <a:solidFill>
                  <a:srgbClr val="000000"/>
                </a:solidFill>
                <a:latin typeface="Open Sauce Bold"/>
                <a:ea typeface="Open Sauce Bold"/>
                <a:cs typeface="Open Sauce Bold"/>
                <a:sym typeface="Open Sauce Bold"/>
              </a:rPr>
              <a:t>QUẢN LÝ KHÁCH HÀNG - QUỐC (TRIGGER)</a:t>
            </a:r>
          </a:p>
        </p:txBody>
      </p:sp>
      <p:sp>
        <p:nvSpPr>
          <p:cNvPr name="TextBox 9" id="9"/>
          <p:cNvSpPr txBox="true"/>
          <p:nvPr/>
        </p:nvSpPr>
        <p:spPr>
          <a:xfrm rot="0">
            <a:off x="17342664" y="9182100"/>
            <a:ext cx="541020" cy="573406"/>
          </a:xfrm>
          <a:prstGeom prst="rect">
            <a:avLst/>
          </a:prstGeom>
        </p:spPr>
        <p:txBody>
          <a:bodyPr anchor="t" rtlCol="false" tIns="0" lIns="0" bIns="0" rIns="0">
            <a:spAutoFit/>
          </a:bodyPr>
          <a:lstStyle/>
          <a:p>
            <a:pPr algn="ctr">
              <a:lnSpc>
                <a:spcPts val="4619"/>
              </a:lnSpc>
              <a:spcBef>
                <a:spcPct val="0"/>
              </a:spcBef>
            </a:pPr>
            <a:r>
              <a:rPr lang="en-US" sz="3299">
                <a:solidFill>
                  <a:srgbClr val="5B4F47"/>
                </a:solidFill>
                <a:latin typeface="Open Sauce"/>
                <a:ea typeface="Open Sauce"/>
                <a:cs typeface="Open Sauce"/>
                <a:sym typeface="Open Sauce"/>
              </a:rPr>
              <a:t>30</a:t>
            </a:r>
          </a:p>
        </p:txBody>
      </p:sp>
    </p:spTree>
  </p:cSld>
  <p:clrMapOvr>
    <a:masterClrMapping/>
  </p:clrMapOvr>
  <p:transition spd="fast">
    <p:push dir="l"/>
  </p:transition>
</p:sld>
</file>

<file path=ppt/slides/slide3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234371">
            <a:off x="3566086" y="-4237604"/>
            <a:ext cx="11155828" cy="18762209"/>
          </a:xfrm>
          <a:custGeom>
            <a:avLst/>
            <a:gdLst/>
            <a:ahLst/>
            <a:cxnLst/>
            <a:rect r="r" b="b" t="t" l="l"/>
            <a:pathLst>
              <a:path h="18762209" w="11155828">
                <a:moveTo>
                  <a:pt x="10275063" y="0"/>
                </a:moveTo>
                <a:lnTo>
                  <a:pt x="11155828" y="18266778"/>
                </a:lnTo>
                <a:lnTo>
                  <a:pt x="880765" y="18762208"/>
                </a:lnTo>
                <a:lnTo>
                  <a:pt x="0" y="495430"/>
                </a:lnTo>
                <a:lnTo>
                  <a:pt x="10275063" y="0"/>
                </a:lnTo>
                <a:close/>
              </a:path>
            </a:pathLst>
          </a:custGeom>
          <a:blipFill>
            <a:blip r:embed="rId2"/>
            <a:stretch>
              <a:fillRect l="-16198" t="-1284" r="-16198" b="-1284"/>
            </a:stretch>
          </a:blipFill>
        </p:spPr>
      </p:sp>
      <p:sp>
        <p:nvSpPr>
          <p:cNvPr name="AutoShape 3" id="3"/>
          <p:cNvSpPr/>
          <p:nvPr/>
        </p:nvSpPr>
        <p:spPr>
          <a:xfrm flipV="true">
            <a:off x="698400" y="1726797"/>
            <a:ext cx="16560812" cy="38099"/>
          </a:xfrm>
          <a:prstGeom prst="line">
            <a:avLst/>
          </a:prstGeom>
          <a:ln cap="flat" w="76200">
            <a:solidFill>
              <a:srgbClr val="000000"/>
            </a:solidFill>
            <a:prstDash val="solid"/>
            <a:headEnd type="none" len="sm" w="sm"/>
            <a:tailEnd type="none" len="sm" w="sm"/>
          </a:ln>
        </p:spPr>
      </p:sp>
      <p:sp>
        <p:nvSpPr>
          <p:cNvPr name="TextBox 4" id="4"/>
          <p:cNvSpPr txBox="true"/>
          <p:nvPr/>
        </p:nvSpPr>
        <p:spPr>
          <a:xfrm rot="0">
            <a:off x="598671" y="239077"/>
            <a:ext cx="16660629" cy="1144270"/>
          </a:xfrm>
          <a:prstGeom prst="rect">
            <a:avLst/>
          </a:prstGeom>
        </p:spPr>
        <p:txBody>
          <a:bodyPr anchor="t" rtlCol="false" tIns="0" lIns="0" bIns="0" rIns="0">
            <a:spAutoFit/>
          </a:bodyPr>
          <a:lstStyle/>
          <a:p>
            <a:pPr algn="l">
              <a:lnSpc>
                <a:spcPts val="9379"/>
              </a:lnSpc>
            </a:pPr>
            <a:r>
              <a:rPr lang="en-US" sz="6699" b="true">
                <a:solidFill>
                  <a:srgbClr val="000000"/>
                </a:solidFill>
                <a:latin typeface="Noto Sans Bold"/>
                <a:ea typeface="Noto Sans Bold"/>
                <a:cs typeface="Noto Sans Bold"/>
                <a:sym typeface="Noto Sans Bold"/>
              </a:rPr>
              <a:t>MÔ TẢ ỨNG DỤNG TỪNG THÀNH VIÊN</a:t>
            </a:r>
          </a:p>
        </p:txBody>
      </p:sp>
      <p:sp>
        <p:nvSpPr>
          <p:cNvPr name="Freeform 5" id="5"/>
          <p:cNvSpPr/>
          <p:nvPr/>
        </p:nvSpPr>
        <p:spPr>
          <a:xfrm flipH="false" flipV="false" rot="3215950">
            <a:off x="-495956" y="-920638"/>
            <a:ext cx="4456085" cy="4318351"/>
          </a:xfrm>
          <a:custGeom>
            <a:avLst/>
            <a:gdLst/>
            <a:ahLst/>
            <a:cxnLst/>
            <a:rect r="r" b="b" t="t" l="l"/>
            <a:pathLst>
              <a:path h="4318351" w="4456085">
                <a:moveTo>
                  <a:pt x="0" y="0"/>
                </a:moveTo>
                <a:lnTo>
                  <a:pt x="4456085" y="0"/>
                </a:lnTo>
                <a:lnTo>
                  <a:pt x="4456085" y="4318352"/>
                </a:lnTo>
                <a:lnTo>
                  <a:pt x="0" y="431835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903222">
            <a:off x="14874904" y="9112414"/>
            <a:ext cx="2239957" cy="707216"/>
          </a:xfrm>
          <a:custGeom>
            <a:avLst/>
            <a:gdLst/>
            <a:ahLst/>
            <a:cxnLst/>
            <a:rect r="r" b="b" t="t" l="l"/>
            <a:pathLst>
              <a:path h="707216" w="2239957">
                <a:moveTo>
                  <a:pt x="0" y="0"/>
                </a:moveTo>
                <a:lnTo>
                  <a:pt x="2239957" y="0"/>
                </a:lnTo>
                <a:lnTo>
                  <a:pt x="2239957" y="707217"/>
                </a:lnTo>
                <a:lnTo>
                  <a:pt x="0" y="707217"/>
                </a:lnTo>
                <a:lnTo>
                  <a:pt x="0" y="0"/>
                </a:lnTo>
                <a:close/>
              </a:path>
            </a:pathLst>
          </a:custGeom>
          <a:blipFill>
            <a:blip r:embed="rId5"/>
            <a:stretch>
              <a:fillRect l="0" t="0" r="0" b="0"/>
            </a:stretch>
          </a:blipFill>
        </p:spPr>
      </p:sp>
      <p:sp>
        <p:nvSpPr>
          <p:cNvPr name="Freeform 7" id="7"/>
          <p:cNvSpPr/>
          <p:nvPr/>
        </p:nvSpPr>
        <p:spPr>
          <a:xfrm flipH="false" flipV="false" rot="0">
            <a:off x="3949493" y="3313232"/>
            <a:ext cx="10450469" cy="6152791"/>
          </a:xfrm>
          <a:custGeom>
            <a:avLst/>
            <a:gdLst/>
            <a:ahLst/>
            <a:cxnLst/>
            <a:rect r="r" b="b" t="t" l="l"/>
            <a:pathLst>
              <a:path h="6152791" w="10450469">
                <a:moveTo>
                  <a:pt x="0" y="0"/>
                </a:moveTo>
                <a:lnTo>
                  <a:pt x="10450469" y="0"/>
                </a:lnTo>
                <a:lnTo>
                  <a:pt x="10450469" y="6152791"/>
                </a:lnTo>
                <a:lnTo>
                  <a:pt x="0" y="6152791"/>
                </a:lnTo>
                <a:lnTo>
                  <a:pt x="0" y="0"/>
                </a:lnTo>
                <a:close/>
              </a:path>
            </a:pathLst>
          </a:custGeom>
          <a:blipFill>
            <a:blip r:embed="rId6"/>
            <a:stretch>
              <a:fillRect l="0" t="0" r="0" b="0"/>
            </a:stretch>
          </a:blipFill>
        </p:spPr>
      </p:sp>
      <p:sp>
        <p:nvSpPr>
          <p:cNvPr name="TextBox 8" id="8"/>
          <p:cNvSpPr txBox="true"/>
          <p:nvPr/>
        </p:nvSpPr>
        <p:spPr>
          <a:xfrm rot="0">
            <a:off x="1665058" y="2765993"/>
            <a:ext cx="12428220" cy="389255"/>
          </a:xfrm>
          <a:prstGeom prst="rect">
            <a:avLst/>
          </a:prstGeom>
        </p:spPr>
        <p:txBody>
          <a:bodyPr anchor="t" rtlCol="false" tIns="0" lIns="0" bIns="0" rIns="0">
            <a:spAutoFit/>
          </a:bodyPr>
          <a:lstStyle/>
          <a:p>
            <a:pPr algn="ctr">
              <a:lnSpc>
                <a:spcPts val="3219"/>
              </a:lnSpc>
              <a:spcBef>
                <a:spcPct val="0"/>
              </a:spcBef>
            </a:pPr>
            <a:r>
              <a:rPr lang="en-US" b="true" sz="2299">
                <a:solidFill>
                  <a:srgbClr val="000000"/>
                </a:solidFill>
                <a:latin typeface="Open Sauce Bold"/>
                <a:ea typeface="Open Sauce Bold"/>
                <a:cs typeface="Open Sauce Bold"/>
                <a:sym typeface="Open Sauce Bold"/>
              </a:rPr>
              <a:t>Kiểm tra định dạng số điện thoại khi Insert hoặc Update (ví dụ: bắt buộc phải đủ 10 số).</a:t>
            </a:r>
          </a:p>
        </p:txBody>
      </p:sp>
      <p:sp>
        <p:nvSpPr>
          <p:cNvPr name="TextBox 9" id="9"/>
          <p:cNvSpPr txBox="true"/>
          <p:nvPr/>
        </p:nvSpPr>
        <p:spPr>
          <a:xfrm rot="0">
            <a:off x="-206915" y="2054392"/>
            <a:ext cx="11206999" cy="463951"/>
          </a:xfrm>
          <a:prstGeom prst="rect">
            <a:avLst/>
          </a:prstGeom>
        </p:spPr>
        <p:txBody>
          <a:bodyPr anchor="t" rtlCol="false" tIns="0" lIns="0" bIns="0" rIns="0">
            <a:spAutoFit/>
          </a:bodyPr>
          <a:lstStyle/>
          <a:p>
            <a:pPr algn="ctr">
              <a:lnSpc>
                <a:spcPts val="3827"/>
              </a:lnSpc>
              <a:spcBef>
                <a:spcPct val="0"/>
              </a:spcBef>
            </a:pPr>
            <a:r>
              <a:rPr lang="en-US" b="true" sz="2734" spc="273">
                <a:solidFill>
                  <a:srgbClr val="000000"/>
                </a:solidFill>
                <a:latin typeface="Open Sauce Bold"/>
                <a:ea typeface="Open Sauce Bold"/>
                <a:cs typeface="Open Sauce Bold"/>
                <a:sym typeface="Open Sauce Bold"/>
              </a:rPr>
              <a:t>QUẢN LÝ KHÁCH HÀNG -  QUỐC (TRIGGER )</a:t>
            </a:r>
          </a:p>
        </p:txBody>
      </p:sp>
      <p:sp>
        <p:nvSpPr>
          <p:cNvPr name="TextBox 10" id="10"/>
          <p:cNvSpPr txBox="true"/>
          <p:nvPr/>
        </p:nvSpPr>
        <p:spPr>
          <a:xfrm rot="0">
            <a:off x="17392194" y="9182100"/>
            <a:ext cx="441960" cy="573406"/>
          </a:xfrm>
          <a:prstGeom prst="rect">
            <a:avLst/>
          </a:prstGeom>
        </p:spPr>
        <p:txBody>
          <a:bodyPr anchor="t" rtlCol="false" tIns="0" lIns="0" bIns="0" rIns="0">
            <a:spAutoFit/>
          </a:bodyPr>
          <a:lstStyle/>
          <a:p>
            <a:pPr algn="ctr">
              <a:lnSpc>
                <a:spcPts val="4619"/>
              </a:lnSpc>
              <a:spcBef>
                <a:spcPct val="0"/>
              </a:spcBef>
            </a:pPr>
            <a:r>
              <a:rPr lang="en-US" sz="3299">
                <a:solidFill>
                  <a:srgbClr val="5B4F47"/>
                </a:solidFill>
                <a:latin typeface="Open Sauce"/>
                <a:ea typeface="Open Sauce"/>
                <a:cs typeface="Open Sauce"/>
                <a:sym typeface="Open Sauce"/>
              </a:rPr>
              <a:t>31</a:t>
            </a:r>
          </a:p>
        </p:txBody>
      </p:sp>
    </p:spTree>
  </p:cSld>
  <p:clrMapOvr>
    <a:masterClrMapping/>
  </p:clrMapOvr>
  <p:transition spd="fast">
    <p:push dir="l"/>
  </p:transition>
</p:sld>
</file>

<file path=ppt/slides/slide3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234371">
            <a:off x="3566086" y="-4237604"/>
            <a:ext cx="11155828" cy="18762209"/>
          </a:xfrm>
          <a:custGeom>
            <a:avLst/>
            <a:gdLst/>
            <a:ahLst/>
            <a:cxnLst/>
            <a:rect r="r" b="b" t="t" l="l"/>
            <a:pathLst>
              <a:path h="18762209" w="11155828">
                <a:moveTo>
                  <a:pt x="10275063" y="0"/>
                </a:moveTo>
                <a:lnTo>
                  <a:pt x="11155828" y="18266778"/>
                </a:lnTo>
                <a:lnTo>
                  <a:pt x="880765" y="18762208"/>
                </a:lnTo>
                <a:lnTo>
                  <a:pt x="0" y="495430"/>
                </a:lnTo>
                <a:lnTo>
                  <a:pt x="10275063" y="0"/>
                </a:lnTo>
                <a:close/>
              </a:path>
            </a:pathLst>
          </a:custGeom>
          <a:blipFill>
            <a:blip r:embed="rId2"/>
            <a:stretch>
              <a:fillRect l="-16198" t="-1284" r="-16198" b="-1284"/>
            </a:stretch>
          </a:blipFill>
        </p:spPr>
      </p:sp>
      <p:sp>
        <p:nvSpPr>
          <p:cNvPr name="AutoShape 3" id="3"/>
          <p:cNvSpPr/>
          <p:nvPr/>
        </p:nvSpPr>
        <p:spPr>
          <a:xfrm flipV="true">
            <a:off x="698400" y="1726797"/>
            <a:ext cx="16560812" cy="38099"/>
          </a:xfrm>
          <a:prstGeom prst="line">
            <a:avLst/>
          </a:prstGeom>
          <a:ln cap="flat" w="76200">
            <a:solidFill>
              <a:srgbClr val="000000"/>
            </a:solidFill>
            <a:prstDash val="solid"/>
            <a:headEnd type="none" len="sm" w="sm"/>
            <a:tailEnd type="none" len="sm" w="sm"/>
          </a:ln>
        </p:spPr>
      </p:sp>
      <p:sp>
        <p:nvSpPr>
          <p:cNvPr name="TextBox 4" id="4"/>
          <p:cNvSpPr txBox="true"/>
          <p:nvPr/>
        </p:nvSpPr>
        <p:spPr>
          <a:xfrm rot="0">
            <a:off x="598671" y="239077"/>
            <a:ext cx="16660629" cy="1144270"/>
          </a:xfrm>
          <a:prstGeom prst="rect">
            <a:avLst/>
          </a:prstGeom>
        </p:spPr>
        <p:txBody>
          <a:bodyPr anchor="t" rtlCol="false" tIns="0" lIns="0" bIns="0" rIns="0">
            <a:spAutoFit/>
          </a:bodyPr>
          <a:lstStyle/>
          <a:p>
            <a:pPr algn="l">
              <a:lnSpc>
                <a:spcPts val="9379"/>
              </a:lnSpc>
            </a:pPr>
            <a:r>
              <a:rPr lang="en-US" sz="6699" b="true">
                <a:solidFill>
                  <a:srgbClr val="000000"/>
                </a:solidFill>
                <a:latin typeface="Noto Sans Bold"/>
                <a:ea typeface="Noto Sans Bold"/>
                <a:cs typeface="Noto Sans Bold"/>
                <a:sym typeface="Noto Sans Bold"/>
              </a:rPr>
              <a:t>MÔ TẢ ỨNG DỤNG TỪNG THÀNH VIÊN</a:t>
            </a:r>
          </a:p>
        </p:txBody>
      </p:sp>
      <p:sp>
        <p:nvSpPr>
          <p:cNvPr name="Freeform 5" id="5"/>
          <p:cNvSpPr/>
          <p:nvPr/>
        </p:nvSpPr>
        <p:spPr>
          <a:xfrm flipH="false" flipV="false" rot="3215950">
            <a:off x="-495956" y="-920638"/>
            <a:ext cx="4456085" cy="4318351"/>
          </a:xfrm>
          <a:custGeom>
            <a:avLst/>
            <a:gdLst/>
            <a:ahLst/>
            <a:cxnLst/>
            <a:rect r="r" b="b" t="t" l="l"/>
            <a:pathLst>
              <a:path h="4318351" w="4456085">
                <a:moveTo>
                  <a:pt x="0" y="0"/>
                </a:moveTo>
                <a:lnTo>
                  <a:pt x="4456085" y="0"/>
                </a:lnTo>
                <a:lnTo>
                  <a:pt x="4456085" y="4318352"/>
                </a:lnTo>
                <a:lnTo>
                  <a:pt x="0" y="431835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903222">
            <a:off x="14874904" y="9112414"/>
            <a:ext cx="2239957" cy="707216"/>
          </a:xfrm>
          <a:custGeom>
            <a:avLst/>
            <a:gdLst/>
            <a:ahLst/>
            <a:cxnLst/>
            <a:rect r="r" b="b" t="t" l="l"/>
            <a:pathLst>
              <a:path h="707216" w="2239957">
                <a:moveTo>
                  <a:pt x="0" y="0"/>
                </a:moveTo>
                <a:lnTo>
                  <a:pt x="2239957" y="0"/>
                </a:lnTo>
                <a:lnTo>
                  <a:pt x="2239957" y="707217"/>
                </a:lnTo>
                <a:lnTo>
                  <a:pt x="0" y="707217"/>
                </a:lnTo>
                <a:lnTo>
                  <a:pt x="0" y="0"/>
                </a:lnTo>
                <a:close/>
              </a:path>
            </a:pathLst>
          </a:custGeom>
          <a:blipFill>
            <a:blip r:embed="rId5"/>
            <a:stretch>
              <a:fillRect l="0" t="0" r="0" b="0"/>
            </a:stretch>
          </a:blipFill>
        </p:spPr>
      </p:sp>
      <p:sp>
        <p:nvSpPr>
          <p:cNvPr name="Freeform 7" id="7"/>
          <p:cNvSpPr/>
          <p:nvPr/>
        </p:nvSpPr>
        <p:spPr>
          <a:xfrm flipH="false" flipV="false" rot="0">
            <a:off x="3421626" y="3760738"/>
            <a:ext cx="10458196" cy="5682488"/>
          </a:xfrm>
          <a:custGeom>
            <a:avLst/>
            <a:gdLst/>
            <a:ahLst/>
            <a:cxnLst/>
            <a:rect r="r" b="b" t="t" l="l"/>
            <a:pathLst>
              <a:path h="5682488" w="10458196">
                <a:moveTo>
                  <a:pt x="0" y="0"/>
                </a:moveTo>
                <a:lnTo>
                  <a:pt x="10458196" y="0"/>
                </a:lnTo>
                <a:lnTo>
                  <a:pt x="10458196" y="5682488"/>
                </a:lnTo>
                <a:lnTo>
                  <a:pt x="0" y="5682488"/>
                </a:lnTo>
                <a:lnTo>
                  <a:pt x="0" y="0"/>
                </a:lnTo>
                <a:close/>
              </a:path>
            </a:pathLst>
          </a:custGeom>
          <a:blipFill>
            <a:blip r:embed="rId6"/>
            <a:stretch>
              <a:fillRect l="0" t="0" r="0" b="0"/>
            </a:stretch>
          </a:blipFill>
        </p:spPr>
      </p:sp>
      <p:sp>
        <p:nvSpPr>
          <p:cNvPr name="TextBox 8" id="8"/>
          <p:cNvSpPr txBox="true"/>
          <p:nvPr/>
        </p:nvSpPr>
        <p:spPr>
          <a:xfrm rot="0">
            <a:off x="-700191" y="2060171"/>
            <a:ext cx="9350915" cy="463951"/>
          </a:xfrm>
          <a:prstGeom prst="rect">
            <a:avLst/>
          </a:prstGeom>
        </p:spPr>
        <p:txBody>
          <a:bodyPr anchor="t" rtlCol="false" tIns="0" lIns="0" bIns="0" rIns="0">
            <a:spAutoFit/>
          </a:bodyPr>
          <a:lstStyle/>
          <a:p>
            <a:pPr algn="ctr">
              <a:lnSpc>
                <a:spcPts val="3827"/>
              </a:lnSpc>
              <a:spcBef>
                <a:spcPct val="0"/>
              </a:spcBef>
            </a:pPr>
            <a:r>
              <a:rPr lang="en-US" b="true" sz="2734" spc="273">
                <a:solidFill>
                  <a:srgbClr val="000000"/>
                </a:solidFill>
                <a:latin typeface="Open Sauce Bold"/>
                <a:ea typeface="Open Sauce Bold"/>
                <a:cs typeface="Open Sauce Bold"/>
                <a:sym typeface="Open Sauce Bold"/>
              </a:rPr>
              <a:t>QUẢN LÝ KHÁCH HÀNG -  QUỐC</a:t>
            </a:r>
          </a:p>
        </p:txBody>
      </p:sp>
      <p:sp>
        <p:nvSpPr>
          <p:cNvPr name="TextBox 9" id="9"/>
          <p:cNvSpPr txBox="true"/>
          <p:nvPr/>
        </p:nvSpPr>
        <p:spPr>
          <a:xfrm rot="0">
            <a:off x="844034" y="3076208"/>
            <a:ext cx="15613381" cy="389255"/>
          </a:xfrm>
          <a:prstGeom prst="rect">
            <a:avLst/>
          </a:prstGeom>
        </p:spPr>
        <p:txBody>
          <a:bodyPr anchor="t" rtlCol="false" tIns="0" lIns="0" bIns="0" rIns="0">
            <a:spAutoFit/>
          </a:bodyPr>
          <a:lstStyle/>
          <a:p>
            <a:pPr algn="ctr">
              <a:lnSpc>
                <a:spcPts val="3219"/>
              </a:lnSpc>
              <a:spcBef>
                <a:spcPct val="0"/>
              </a:spcBef>
            </a:pPr>
            <a:r>
              <a:rPr lang="en-US" b="true" sz="2299">
                <a:solidFill>
                  <a:srgbClr val="000000"/>
                </a:solidFill>
                <a:latin typeface="Open Sauce Bold"/>
                <a:ea typeface="Open Sauce Bold"/>
                <a:cs typeface="Open Sauce Bold"/>
                <a:sym typeface="Open Sauce Bold"/>
              </a:rPr>
              <a:t>Che giấu số điện thoại. (Ví dụ khách hàng có SĐT 0901234567, khi gọi hàm này nó sẽ biến thành 090****567)</a:t>
            </a:r>
          </a:p>
        </p:txBody>
      </p:sp>
      <p:sp>
        <p:nvSpPr>
          <p:cNvPr name="TextBox 10" id="10"/>
          <p:cNvSpPr txBox="true"/>
          <p:nvPr/>
        </p:nvSpPr>
        <p:spPr>
          <a:xfrm rot="0">
            <a:off x="17346474" y="9182100"/>
            <a:ext cx="533400" cy="573406"/>
          </a:xfrm>
          <a:prstGeom prst="rect">
            <a:avLst/>
          </a:prstGeom>
        </p:spPr>
        <p:txBody>
          <a:bodyPr anchor="t" rtlCol="false" tIns="0" lIns="0" bIns="0" rIns="0">
            <a:spAutoFit/>
          </a:bodyPr>
          <a:lstStyle/>
          <a:p>
            <a:pPr algn="ctr">
              <a:lnSpc>
                <a:spcPts val="4619"/>
              </a:lnSpc>
              <a:spcBef>
                <a:spcPct val="0"/>
              </a:spcBef>
            </a:pPr>
            <a:r>
              <a:rPr lang="en-US" sz="3299">
                <a:solidFill>
                  <a:srgbClr val="5B4F47"/>
                </a:solidFill>
                <a:latin typeface="Open Sauce"/>
                <a:ea typeface="Open Sauce"/>
                <a:cs typeface="Open Sauce"/>
                <a:sym typeface="Open Sauce"/>
              </a:rPr>
              <a:t>32</a:t>
            </a:r>
          </a:p>
        </p:txBody>
      </p:sp>
    </p:spTree>
  </p:cSld>
  <p:clrMapOvr>
    <a:masterClrMapping/>
  </p:clrMapOvr>
  <p:transition spd="fast">
    <p:push dir="l"/>
  </p:transition>
</p:sld>
</file>

<file path=ppt/slides/slide3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234371">
            <a:off x="3566086" y="-4237604"/>
            <a:ext cx="11155828" cy="18762209"/>
          </a:xfrm>
          <a:custGeom>
            <a:avLst/>
            <a:gdLst/>
            <a:ahLst/>
            <a:cxnLst/>
            <a:rect r="r" b="b" t="t" l="l"/>
            <a:pathLst>
              <a:path h="18762209" w="11155828">
                <a:moveTo>
                  <a:pt x="10275063" y="0"/>
                </a:moveTo>
                <a:lnTo>
                  <a:pt x="11155828" y="18266778"/>
                </a:lnTo>
                <a:lnTo>
                  <a:pt x="880765" y="18762208"/>
                </a:lnTo>
                <a:lnTo>
                  <a:pt x="0" y="495430"/>
                </a:lnTo>
                <a:lnTo>
                  <a:pt x="10275063" y="0"/>
                </a:lnTo>
                <a:close/>
              </a:path>
            </a:pathLst>
          </a:custGeom>
          <a:blipFill>
            <a:blip r:embed="rId2"/>
            <a:stretch>
              <a:fillRect l="-16198" t="-1284" r="-16198" b="-1284"/>
            </a:stretch>
          </a:blipFill>
        </p:spPr>
      </p:sp>
      <p:sp>
        <p:nvSpPr>
          <p:cNvPr name="Freeform 3" id="3"/>
          <p:cNvSpPr/>
          <p:nvPr/>
        </p:nvSpPr>
        <p:spPr>
          <a:xfrm flipH="false" flipV="false" rot="3215950">
            <a:off x="-495956" y="-920638"/>
            <a:ext cx="4456085" cy="4318351"/>
          </a:xfrm>
          <a:custGeom>
            <a:avLst/>
            <a:gdLst/>
            <a:ahLst/>
            <a:cxnLst/>
            <a:rect r="r" b="b" t="t" l="l"/>
            <a:pathLst>
              <a:path h="4318351" w="4456085">
                <a:moveTo>
                  <a:pt x="0" y="0"/>
                </a:moveTo>
                <a:lnTo>
                  <a:pt x="4456085" y="0"/>
                </a:lnTo>
                <a:lnTo>
                  <a:pt x="4456085" y="4318352"/>
                </a:lnTo>
                <a:lnTo>
                  <a:pt x="0" y="431835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4" id="4"/>
          <p:cNvSpPr/>
          <p:nvPr/>
        </p:nvSpPr>
        <p:spPr>
          <a:xfrm flipV="true">
            <a:off x="698400" y="1726797"/>
            <a:ext cx="16560812" cy="38099"/>
          </a:xfrm>
          <a:prstGeom prst="line">
            <a:avLst/>
          </a:prstGeom>
          <a:ln cap="flat" w="76200">
            <a:solidFill>
              <a:srgbClr val="000000"/>
            </a:solidFill>
            <a:prstDash val="solid"/>
            <a:headEnd type="none" len="sm" w="sm"/>
            <a:tailEnd type="none" len="sm" w="sm"/>
          </a:ln>
        </p:spPr>
      </p:sp>
      <p:sp>
        <p:nvSpPr>
          <p:cNvPr name="Freeform 5" id="5"/>
          <p:cNvSpPr/>
          <p:nvPr/>
        </p:nvSpPr>
        <p:spPr>
          <a:xfrm flipH="false" flipV="false" rot="0">
            <a:off x="4203322" y="2518343"/>
            <a:ext cx="9212924" cy="7640753"/>
          </a:xfrm>
          <a:custGeom>
            <a:avLst/>
            <a:gdLst/>
            <a:ahLst/>
            <a:cxnLst/>
            <a:rect r="r" b="b" t="t" l="l"/>
            <a:pathLst>
              <a:path h="7640753" w="9212924">
                <a:moveTo>
                  <a:pt x="0" y="0"/>
                </a:moveTo>
                <a:lnTo>
                  <a:pt x="9212924" y="0"/>
                </a:lnTo>
                <a:lnTo>
                  <a:pt x="9212924" y="7640753"/>
                </a:lnTo>
                <a:lnTo>
                  <a:pt x="0" y="7640753"/>
                </a:lnTo>
                <a:lnTo>
                  <a:pt x="0" y="0"/>
                </a:lnTo>
                <a:close/>
              </a:path>
            </a:pathLst>
          </a:custGeom>
          <a:blipFill>
            <a:blip r:embed="rId5"/>
            <a:stretch>
              <a:fillRect l="0" t="0" r="0" b="0"/>
            </a:stretch>
          </a:blipFill>
        </p:spPr>
      </p:sp>
      <p:sp>
        <p:nvSpPr>
          <p:cNvPr name="TextBox 6" id="6"/>
          <p:cNvSpPr txBox="true"/>
          <p:nvPr/>
        </p:nvSpPr>
        <p:spPr>
          <a:xfrm rot="0">
            <a:off x="598671" y="239077"/>
            <a:ext cx="16660629" cy="1144270"/>
          </a:xfrm>
          <a:prstGeom prst="rect">
            <a:avLst/>
          </a:prstGeom>
        </p:spPr>
        <p:txBody>
          <a:bodyPr anchor="t" rtlCol="false" tIns="0" lIns="0" bIns="0" rIns="0">
            <a:spAutoFit/>
          </a:bodyPr>
          <a:lstStyle/>
          <a:p>
            <a:pPr algn="l">
              <a:lnSpc>
                <a:spcPts val="9379"/>
              </a:lnSpc>
            </a:pPr>
            <a:r>
              <a:rPr lang="en-US" sz="6699" b="true">
                <a:solidFill>
                  <a:srgbClr val="000000"/>
                </a:solidFill>
                <a:latin typeface="Noto Sans Bold"/>
                <a:ea typeface="Noto Sans Bold"/>
                <a:cs typeface="Noto Sans Bold"/>
                <a:sym typeface="Noto Sans Bold"/>
              </a:rPr>
              <a:t>MÔ TẢ ỨNG DỤNG TỪNG THÀNH VIÊN</a:t>
            </a:r>
          </a:p>
        </p:txBody>
      </p:sp>
      <p:sp>
        <p:nvSpPr>
          <p:cNvPr name="TextBox 7" id="7"/>
          <p:cNvSpPr txBox="true"/>
          <p:nvPr/>
        </p:nvSpPr>
        <p:spPr>
          <a:xfrm rot="0">
            <a:off x="-769998" y="1904882"/>
            <a:ext cx="9350915" cy="463951"/>
          </a:xfrm>
          <a:prstGeom prst="rect">
            <a:avLst/>
          </a:prstGeom>
        </p:spPr>
        <p:txBody>
          <a:bodyPr anchor="t" rtlCol="false" tIns="0" lIns="0" bIns="0" rIns="0">
            <a:spAutoFit/>
          </a:bodyPr>
          <a:lstStyle/>
          <a:p>
            <a:pPr algn="ctr">
              <a:lnSpc>
                <a:spcPts val="3827"/>
              </a:lnSpc>
              <a:spcBef>
                <a:spcPct val="0"/>
              </a:spcBef>
            </a:pPr>
            <a:r>
              <a:rPr lang="en-US" b="true" sz="2734" spc="273">
                <a:solidFill>
                  <a:srgbClr val="000000"/>
                </a:solidFill>
                <a:latin typeface="Open Sauce Bold"/>
                <a:ea typeface="Open Sauce Bold"/>
                <a:cs typeface="Open Sauce Bold"/>
                <a:sym typeface="Open Sauce Bold"/>
              </a:rPr>
              <a:t>QUẢN LÝ SÁCH -  KHANG (HÀM)</a:t>
            </a:r>
          </a:p>
        </p:txBody>
      </p:sp>
      <p:sp>
        <p:nvSpPr>
          <p:cNvPr name="TextBox 8" id="8"/>
          <p:cNvSpPr txBox="true"/>
          <p:nvPr/>
        </p:nvSpPr>
        <p:spPr>
          <a:xfrm rot="0">
            <a:off x="17338854" y="9182100"/>
            <a:ext cx="548640" cy="573406"/>
          </a:xfrm>
          <a:prstGeom prst="rect">
            <a:avLst/>
          </a:prstGeom>
        </p:spPr>
        <p:txBody>
          <a:bodyPr anchor="t" rtlCol="false" tIns="0" lIns="0" bIns="0" rIns="0">
            <a:spAutoFit/>
          </a:bodyPr>
          <a:lstStyle/>
          <a:p>
            <a:pPr algn="ctr">
              <a:lnSpc>
                <a:spcPts val="4619"/>
              </a:lnSpc>
              <a:spcBef>
                <a:spcPct val="0"/>
              </a:spcBef>
            </a:pPr>
            <a:r>
              <a:rPr lang="en-US" sz="3299">
                <a:solidFill>
                  <a:srgbClr val="5B4F47"/>
                </a:solidFill>
                <a:latin typeface="Open Sauce"/>
                <a:ea typeface="Open Sauce"/>
                <a:cs typeface="Open Sauce"/>
                <a:sym typeface="Open Sauce"/>
              </a:rPr>
              <a:t>33</a:t>
            </a:r>
          </a:p>
        </p:txBody>
      </p:sp>
    </p:spTree>
  </p:cSld>
  <p:clrMapOvr>
    <a:masterClrMapping/>
  </p:clrMapOvr>
  <p:transition spd="fast">
    <p:push dir="l"/>
  </p:transition>
</p:sld>
</file>

<file path=ppt/slides/slide3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234371">
            <a:off x="3566086" y="-4237604"/>
            <a:ext cx="11155828" cy="18762209"/>
          </a:xfrm>
          <a:custGeom>
            <a:avLst/>
            <a:gdLst/>
            <a:ahLst/>
            <a:cxnLst/>
            <a:rect r="r" b="b" t="t" l="l"/>
            <a:pathLst>
              <a:path h="18762209" w="11155828">
                <a:moveTo>
                  <a:pt x="10275063" y="0"/>
                </a:moveTo>
                <a:lnTo>
                  <a:pt x="11155828" y="18266778"/>
                </a:lnTo>
                <a:lnTo>
                  <a:pt x="880765" y="18762208"/>
                </a:lnTo>
                <a:lnTo>
                  <a:pt x="0" y="495430"/>
                </a:lnTo>
                <a:lnTo>
                  <a:pt x="10275063" y="0"/>
                </a:lnTo>
                <a:close/>
              </a:path>
            </a:pathLst>
          </a:custGeom>
          <a:blipFill>
            <a:blip r:embed="rId2"/>
            <a:stretch>
              <a:fillRect l="-16198" t="-1284" r="-16198" b="-1284"/>
            </a:stretch>
          </a:blipFill>
        </p:spPr>
      </p:sp>
      <p:sp>
        <p:nvSpPr>
          <p:cNvPr name="Freeform 3" id="3"/>
          <p:cNvSpPr/>
          <p:nvPr/>
        </p:nvSpPr>
        <p:spPr>
          <a:xfrm flipH="false" flipV="false" rot="3215950">
            <a:off x="-495956" y="-920638"/>
            <a:ext cx="4456085" cy="4318351"/>
          </a:xfrm>
          <a:custGeom>
            <a:avLst/>
            <a:gdLst/>
            <a:ahLst/>
            <a:cxnLst/>
            <a:rect r="r" b="b" t="t" l="l"/>
            <a:pathLst>
              <a:path h="4318351" w="4456085">
                <a:moveTo>
                  <a:pt x="0" y="0"/>
                </a:moveTo>
                <a:lnTo>
                  <a:pt x="4456085" y="0"/>
                </a:lnTo>
                <a:lnTo>
                  <a:pt x="4456085" y="4318352"/>
                </a:lnTo>
                <a:lnTo>
                  <a:pt x="0" y="431835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4" id="4"/>
          <p:cNvSpPr/>
          <p:nvPr/>
        </p:nvSpPr>
        <p:spPr>
          <a:xfrm flipV="true">
            <a:off x="698400" y="1726797"/>
            <a:ext cx="16560812" cy="38099"/>
          </a:xfrm>
          <a:prstGeom prst="line">
            <a:avLst/>
          </a:prstGeom>
          <a:ln cap="flat" w="76200">
            <a:solidFill>
              <a:srgbClr val="000000"/>
            </a:solidFill>
            <a:prstDash val="solid"/>
            <a:headEnd type="none" len="sm" w="sm"/>
            <a:tailEnd type="none" len="sm" w="sm"/>
          </a:ln>
        </p:spPr>
      </p:sp>
      <p:sp>
        <p:nvSpPr>
          <p:cNvPr name="Freeform 5" id="5"/>
          <p:cNvSpPr/>
          <p:nvPr/>
        </p:nvSpPr>
        <p:spPr>
          <a:xfrm flipH="false" flipV="false" rot="0">
            <a:off x="4004509" y="2518343"/>
            <a:ext cx="10505800" cy="7768657"/>
          </a:xfrm>
          <a:custGeom>
            <a:avLst/>
            <a:gdLst/>
            <a:ahLst/>
            <a:cxnLst/>
            <a:rect r="r" b="b" t="t" l="l"/>
            <a:pathLst>
              <a:path h="7768657" w="10505800">
                <a:moveTo>
                  <a:pt x="0" y="0"/>
                </a:moveTo>
                <a:lnTo>
                  <a:pt x="10505800" y="0"/>
                </a:lnTo>
                <a:lnTo>
                  <a:pt x="10505800" y="7768657"/>
                </a:lnTo>
                <a:lnTo>
                  <a:pt x="0" y="7768657"/>
                </a:lnTo>
                <a:lnTo>
                  <a:pt x="0" y="0"/>
                </a:lnTo>
                <a:close/>
              </a:path>
            </a:pathLst>
          </a:custGeom>
          <a:blipFill>
            <a:blip r:embed="rId5"/>
            <a:stretch>
              <a:fillRect l="0" t="0" r="0" b="0"/>
            </a:stretch>
          </a:blipFill>
        </p:spPr>
      </p:sp>
      <p:sp>
        <p:nvSpPr>
          <p:cNvPr name="TextBox 6" id="6"/>
          <p:cNvSpPr txBox="true"/>
          <p:nvPr/>
        </p:nvSpPr>
        <p:spPr>
          <a:xfrm rot="0">
            <a:off x="598671" y="239077"/>
            <a:ext cx="16660629" cy="1144270"/>
          </a:xfrm>
          <a:prstGeom prst="rect">
            <a:avLst/>
          </a:prstGeom>
        </p:spPr>
        <p:txBody>
          <a:bodyPr anchor="t" rtlCol="false" tIns="0" lIns="0" bIns="0" rIns="0">
            <a:spAutoFit/>
          </a:bodyPr>
          <a:lstStyle/>
          <a:p>
            <a:pPr algn="l">
              <a:lnSpc>
                <a:spcPts val="9379"/>
              </a:lnSpc>
            </a:pPr>
            <a:r>
              <a:rPr lang="en-US" sz="6699" b="true">
                <a:solidFill>
                  <a:srgbClr val="000000"/>
                </a:solidFill>
                <a:latin typeface="Noto Sans Bold"/>
                <a:ea typeface="Noto Sans Bold"/>
                <a:cs typeface="Noto Sans Bold"/>
                <a:sym typeface="Noto Sans Bold"/>
              </a:rPr>
              <a:t>MÔ TẢ ỨNG DỤNG TỪNG THÀNH VIÊN</a:t>
            </a:r>
          </a:p>
        </p:txBody>
      </p:sp>
      <p:sp>
        <p:nvSpPr>
          <p:cNvPr name="TextBox 7" id="7"/>
          <p:cNvSpPr txBox="true"/>
          <p:nvPr/>
        </p:nvSpPr>
        <p:spPr>
          <a:xfrm rot="0">
            <a:off x="698400" y="2054392"/>
            <a:ext cx="9350915" cy="463951"/>
          </a:xfrm>
          <a:prstGeom prst="rect">
            <a:avLst/>
          </a:prstGeom>
        </p:spPr>
        <p:txBody>
          <a:bodyPr anchor="t" rtlCol="false" tIns="0" lIns="0" bIns="0" rIns="0">
            <a:spAutoFit/>
          </a:bodyPr>
          <a:lstStyle/>
          <a:p>
            <a:pPr algn="ctr">
              <a:lnSpc>
                <a:spcPts val="3827"/>
              </a:lnSpc>
              <a:spcBef>
                <a:spcPct val="0"/>
              </a:spcBef>
            </a:pPr>
            <a:r>
              <a:rPr lang="en-US" b="true" sz="2734" spc="273">
                <a:solidFill>
                  <a:srgbClr val="000000"/>
                </a:solidFill>
                <a:latin typeface="Open Sauce Bold"/>
                <a:ea typeface="Open Sauce Bold"/>
                <a:cs typeface="Open Sauce Bold"/>
                <a:sym typeface="Open Sauce Bold"/>
              </a:rPr>
              <a:t>QUẢN LÝ SÁCH -  KHANG (PROCEDURE)</a:t>
            </a:r>
          </a:p>
        </p:txBody>
      </p:sp>
      <p:sp>
        <p:nvSpPr>
          <p:cNvPr name="TextBox 8" id="8"/>
          <p:cNvSpPr txBox="true"/>
          <p:nvPr/>
        </p:nvSpPr>
        <p:spPr>
          <a:xfrm rot="0">
            <a:off x="17338854" y="9182100"/>
            <a:ext cx="548640" cy="573406"/>
          </a:xfrm>
          <a:prstGeom prst="rect">
            <a:avLst/>
          </a:prstGeom>
        </p:spPr>
        <p:txBody>
          <a:bodyPr anchor="t" rtlCol="false" tIns="0" lIns="0" bIns="0" rIns="0">
            <a:spAutoFit/>
          </a:bodyPr>
          <a:lstStyle/>
          <a:p>
            <a:pPr algn="ctr">
              <a:lnSpc>
                <a:spcPts val="4619"/>
              </a:lnSpc>
              <a:spcBef>
                <a:spcPct val="0"/>
              </a:spcBef>
            </a:pPr>
            <a:r>
              <a:rPr lang="en-US" sz="3299">
                <a:solidFill>
                  <a:srgbClr val="5B4F47"/>
                </a:solidFill>
                <a:latin typeface="Open Sauce"/>
                <a:ea typeface="Open Sauce"/>
                <a:cs typeface="Open Sauce"/>
                <a:sym typeface="Open Sauce"/>
              </a:rPr>
              <a:t>34</a:t>
            </a:r>
          </a:p>
        </p:txBody>
      </p:sp>
    </p:spTree>
  </p:cSld>
  <p:clrMapOvr>
    <a:masterClrMapping/>
  </p:clrMapOvr>
  <p:transition spd="fast">
    <p:push dir="l"/>
  </p:transition>
</p:sld>
</file>

<file path=ppt/slides/slide3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234371">
            <a:off x="3566086" y="-4237604"/>
            <a:ext cx="11155828" cy="18762209"/>
          </a:xfrm>
          <a:custGeom>
            <a:avLst/>
            <a:gdLst/>
            <a:ahLst/>
            <a:cxnLst/>
            <a:rect r="r" b="b" t="t" l="l"/>
            <a:pathLst>
              <a:path h="18762209" w="11155828">
                <a:moveTo>
                  <a:pt x="10275063" y="0"/>
                </a:moveTo>
                <a:lnTo>
                  <a:pt x="11155828" y="18266778"/>
                </a:lnTo>
                <a:lnTo>
                  <a:pt x="880765" y="18762208"/>
                </a:lnTo>
                <a:lnTo>
                  <a:pt x="0" y="495430"/>
                </a:lnTo>
                <a:lnTo>
                  <a:pt x="10275063" y="0"/>
                </a:lnTo>
                <a:close/>
              </a:path>
            </a:pathLst>
          </a:custGeom>
          <a:blipFill>
            <a:blip r:embed="rId2"/>
            <a:stretch>
              <a:fillRect l="-16198" t="-1284" r="-16198" b="-1284"/>
            </a:stretch>
          </a:blipFill>
        </p:spPr>
      </p:sp>
      <p:sp>
        <p:nvSpPr>
          <p:cNvPr name="Freeform 3" id="3"/>
          <p:cNvSpPr/>
          <p:nvPr/>
        </p:nvSpPr>
        <p:spPr>
          <a:xfrm flipH="false" flipV="false" rot="3215950">
            <a:off x="-495956" y="-920638"/>
            <a:ext cx="4456085" cy="4318351"/>
          </a:xfrm>
          <a:custGeom>
            <a:avLst/>
            <a:gdLst/>
            <a:ahLst/>
            <a:cxnLst/>
            <a:rect r="r" b="b" t="t" l="l"/>
            <a:pathLst>
              <a:path h="4318351" w="4456085">
                <a:moveTo>
                  <a:pt x="0" y="0"/>
                </a:moveTo>
                <a:lnTo>
                  <a:pt x="4456085" y="0"/>
                </a:lnTo>
                <a:lnTo>
                  <a:pt x="4456085" y="4318352"/>
                </a:lnTo>
                <a:lnTo>
                  <a:pt x="0" y="431835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4" id="4"/>
          <p:cNvSpPr/>
          <p:nvPr/>
        </p:nvSpPr>
        <p:spPr>
          <a:xfrm flipV="true">
            <a:off x="698400" y="1726797"/>
            <a:ext cx="16560812" cy="38099"/>
          </a:xfrm>
          <a:prstGeom prst="line">
            <a:avLst/>
          </a:prstGeom>
          <a:ln cap="flat" w="76200">
            <a:solidFill>
              <a:srgbClr val="000000"/>
            </a:solidFill>
            <a:prstDash val="solid"/>
            <a:headEnd type="none" len="sm" w="sm"/>
            <a:tailEnd type="none" len="sm" w="sm"/>
          </a:ln>
        </p:spPr>
      </p:sp>
      <p:sp>
        <p:nvSpPr>
          <p:cNvPr name="Freeform 5" id="5"/>
          <p:cNvSpPr/>
          <p:nvPr/>
        </p:nvSpPr>
        <p:spPr>
          <a:xfrm flipH="false" flipV="false" rot="0">
            <a:off x="2256752" y="3007192"/>
            <a:ext cx="14453305" cy="6602424"/>
          </a:xfrm>
          <a:custGeom>
            <a:avLst/>
            <a:gdLst/>
            <a:ahLst/>
            <a:cxnLst/>
            <a:rect r="r" b="b" t="t" l="l"/>
            <a:pathLst>
              <a:path h="6602424" w="14453305">
                <a:moveTo>
                  <a:pt x="0" y="0"/>
                </a:moveTo>
                <a:lnTo>
                  <a:pt x="14453306" y="0"/>
                </a:lnTo>
                <a:lnTo>
                  <a:pt x="14453306" y="6602424"/>
                </a:lnTo>
                <a:lnTo>
                  <a:pt x="0" y="6602424"/>
                </a:lnTo>
                <a:lnTo>
                  <a:pt x="0" y="0"/>
                </a:lnTo>
                <a:close/>
              </a:path>
            </a:pathLst>
          </a:custGeom>
          <a:blipFill>
            <a:blip r:embed="rId5"/>
            <a:stretch>
              <a:fillRect l="0" t="0" r="0" b="0"/>
            </a:stretch>
          </a:blipFill>
        </p:spPr>
      </p:sp>
      <p:sp>
        <p:nvSpPr>
          <p:cNvPr name="TextBox 6" id="6"/>
          <p:cNvSpPr txBox="true"/>
          <p:nvPr/>
        </p:nvSpPr>
        <p:spPr>
          <a:xfrm rot="0">
            <a:off x="598671" y="239077"/>
            <a:ext cx="16660629" cy="1144270"/>
          </a:xfrm>
          <a:prstGeom prst="rect">
            <a:avLst/>
          </a:prstGeom>
        </p:spPr>
        <p:txBody>
          <a:bodyPr anchor="t" rtlCol="false" tIns="0" lIns="0" bIns="0" rIns="0">
            <a:spAutoFit/>
          </a:bodyPr>
          <a:lstStyle/>
          <a:p>
            <a:pPr algn="l">
              <a:lnSpc>
                <a:spcPts val="9379"/>
              </a:lnSpc>
            </a:pPr>
            <a:r>
              <a:rPr lang="en-US" sz="6699" b="true">
                <a:solidFill>
                  <a:srgbClr val="000000"/>
                </a:solidFill>
                <a:latin typeface="Noto Sans Bold"/>
                <a:ea typeface="Noto Sans Bold"/>
                <a:cs typeface="Noto Sans Bold"/>
                <a:sym typeface="Noto Sans Bold"/>
              </a:rPr>
              <a:t>MÔ TẢ ỨNG DỤNG TỪNG THÀNH VIÊN</a:t>
            </a:r>
          </a:p>
        </p:txBody>
      </p:sp>
      <p:sp>
        <p:nvSpPr>
          <p:cNvPr name="TextBox 7" id="7"/>
          <p:cNvSpPr txBox="true"/>
          <p:nvPr/>
        </p:nvSpPr>
        <p:spPr>
          <a:xfrm rot="0">
            <a:off x="-206915" y="2054392"/>
            <a:ext cx="9350915" cy="463951"/>
          </a:xfrm>
          <a:prstGeom prst="rect">
            <a:avLst/>
          </a:prstGeom>
        </p:spPr>
        <p:txBody>
          <a:bodyPr anchor="t" rtlCol="false" tIns="0" lIns="0" bIns="0" rIns="0">
            <a:spAutoFit/>
          </a:bodyPr>
          <a:lstStyle/>
          <a:p>
            <a:pPr algn="ctr">
              <a:lnSpc>
                <a:spcPts val="3827"/>
              </a:lnSpc>
              <a:spcBef>
                <a:spcPct val="0"/>
              </a:spcBef>
            </a:pPr>
            <a:r>
              <a:rPr lang="en-US" b="true" sz="2734" spc="273">
                <a:solidFill>
                  <a:srgbClr val="000000"/>
                </a:solidFill>
                <a:latin typeface="Open Sauce Bold"/>
                <a:ea typeface="Open Sauce Bold"/>
                <a:cs typeface="Open Sauce Bold"/>
                <a:sym typeface="Open Sauce Bold"/>
              </a:rPr>
              <a:t>QUẢN LÝ SÁCH -  KHANG (TRIGGER)</a:t>
            </a:r>
          </a:p>
        </p:txBody>
      </p:sp>
      <p:sp>
        <p:nvSpPr>
          <p:cNvPr name="TextBox 8" id="8"/>
          <p:cNvSpPr txBox="true"/>
          <p:nvPr/>
        </p:nvSpPr>
        <p:spPr>
          <a:xfrm rot="0">
            <a:off x="17342664" y="9182100"/>
            <a:ext cx="541020" cy="573406"/>
          </a:xfrm>
          <a:prstGeom prst="rect">
            <a:avLst/>
          </a:prstGeom>
        </p:spPr>
        <p:txBody>
          <a:bodyPr anchor="t" rtlCol="false" tIns="0" lIns="0" bIns="0" rIns="0">
            <a:spAutoFit/>
          </a:bodyPr>
          <a:lstStyle/>
          <a:p>
            <a:pPr algn="ctr">
              <a:lnSpc>
                <a:spcPts val="4619"/>
              </a:lnSpc>
              <a:spcBef>
                <a:spcPct val="0"/>
              </a:spcBef>
            </a:pPr>
            <a:r>
              <a:rPr lang="en-US" sz="3299">
                <a:solidFill>
                  <a:srgbClr val="5B4F47"/>
                </a:solidFill>
                <a:latin typeface="Open Sauce"/>
                <a:ea typeface="Open Sauce"/>
                <a:cs typeface="Open Sauce"/>
                <a:sym typeface="Open Sauce"/>
              </a:rPr>
              <a:t>35</a:t>
            </a:r>
          </a:p>
        </p:txBody>
      </p:sp>
    </p:spTree>
  </p:cSld>
  <p:clrMapOvr>
    <a:masterClrMapping/>
  </p:clrMapOvr>
  <p:transition spd="fast">
    <p:push dir="l"/>
  </p:transition>
</p:sld>
</file>

<file path=ppt/slides/slide3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234371">
            <a:off x="3566086" y="-4237604"/>
            <a:ext cx="11155828" cy="18762209"/>
          </a:xfrm>
          <a:custGeom>
            <a:avLst/>
            <a:gdLst/>
            <a:ahLst/>
            <a:cxnLst/>
            <a:rect r="r" b="b" t="t" l="l"/>
            <a:pathLst>
              <a:path h="18762209" w="11155828">
                <a:moveTo>
                  <a:pt x="10275063" y="0"/>
                </a:moveTo>
                <a:lnTo>
                  <a:pt x="11155828" y="18266778"/>
                </a:lnTo>
                <a:lnTo>
                  <a:pt x="880765" y="18762208"/>
                </a:lnTo>
                <a:lnTo>
                  <a:pt x="0" y="495430"/>
                </a:lnTo>
                <a:lnTo>
                  <a:pt x="10275063" y="0"/>
                </a:lnTo>
                <a:close/>
              </a:path>
            </a:pathLst>
          </a:custGeom>
          <a:blipFill>
            <a:blip r:embed="rId2"/>
            <a:stretch>
              <a:fillRect l="-16198" t="-1284" r="-16198" b="-1284"/>
            </a:stretch>
          </a:blipFill>
        </p:spPr>
      </p:sp>
      <p:sp>
        <p:nvSpPr>
          <p:cNvPr name="Freeform 3" id="3"/>
          <p:cNvSpPr/>
          <p:nvPr/>
        </p:nvSpPr>
        <p:spPr>
          <a:xfrm flipH="false" flipV="false" rot="3215950">
            <a:off x="-495956" y="-920638"/>
            <a:ext cx="4456085" cy="4318351"/>
          </a:xfrm>
          <a:custGeom>
            <a:avLst/>
            <a:gdLst/>
            <a:ahLst/>
            <a:cxnLst/>
            <a:rect r="r" b="b" t="t" l="l"/>
            <a:pathLst>
              <a:path h="4318351" w="4456085">
                <a:moveTo>
                  <a:pt x="0" y="0"/>
                </a:moveTo>
                <a:lnTo>
                  <a:pt x="4456085" y="0"/>
                </a:lnTo>
                <a:lnTo>
                  <a:pt x="4456085" y="4318352"/>
                </a:lnTo>
                <a:lnTo>
                  <a:pt x="0" y="431835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4" id="4"/>
          <p:cNvSpPr/>
          <p:nvPr/>
        </p:nvSpPr>
        <p:spPr>
          <a:xfrm flipV="true">
            <a:off x="698400" y="1726797"/>
            <a:ext cx="16560812" cy="38099"/>
          </a:xfrm>
          <a:prstGeom prst="line">
            <a:avLst/>
          </a:prstGeom>
          <a:ln cap="flat" w="76200">
            <a:solidFill>
              <a:srgbClr val="000000"/>
            </a:solidFill>
            <a:prstDash val="solid"/>
            <a:headEnd type="none" len="sm" w="sm"/>
            <a:tailEnd type="none" len="sm" w="sm"/>
          </a:ln>
        </p:spPr>
      </p:sp>
      <p:sp>
        <p:nvSpPr>
          <p:cNvPr name="Freeform 5" id="5"/>
          <p:cNvSpPr/>
          <p:nvPr/>
        </p:nvSpPr>
        <p:spPr>
          <a:xfrm flipH="false" flipV="false" rot="0">
            <a:off x="349790" y="3232718"/>
            <a:ext cx="8214160" cy="4878821"/>
          </a:xfrm>
          <a:custGeom>
            <a:avLst/>
            <a:gdLst/>
            <a:ahLst/>
            <a:cxnLst/>
            <a:rect r="r" b="b" t="t" l="l"/>
            <a:pathLst>
              <a:path h="4878821" w="8214160">
                <a:moveTo>
                  <a:pt x="0" y="0"/>
                </a:moveTo>
                <a:lnTo>
                  <a:pt x="8214160" y="0"/>
                </a:lnTo>
                <a:lnTo>
                  <a:pt x="8214160" y="4878821"/>
                </a:lnTo>
                <a:lnTo>
                  <a:pt x="0" y="4878821"/>
                </a:lnTo>
                <a:lnTo>
                  <a:pt x="0" y="0"/>
                </a:lnTo>
                <a:close/>
              </a:path>
            </a:pathLst>
          </a:custGeom>
          <a:blipFill>
            <a:blip r:embed="rId5"/>
            <a:stretch>
              <a:fillRect l="0" t="0" r="0" b="0"/>
            </a:stretch>
          </a:blipFill>
        </p:spPr>
      </p:sp>
      <p:sp>
        <p:nvSpPr>
          <p:cNvPr name="Freeform 6" id="6"/>
          <p:cNvSpPr/>
          <p:nvPr/>
        </p:nvSpPr>
        <p:spPr>
          <a:xfrm flipH="false" flipV="false" rot="0">
            <a:off x="8928985" y="3198265"/>
            <a:ext cx="9094359" cy="5398188"/>
          </a:xfrm>
          <a:custGeom>
            <a:avLst/>
            <a:gdLst/>
            <a:ahLst/>
            <a:cxnLst/>
            <a:rect r="r" b="b" t="t" l="l"/>
            <a:pathLst>
              <a:path h="5398188" w="9094359">
                <a:moveTo>
                  <a:pt x="0" y="0"/>
                </a:moveTo>
                <a:lnTo>
                  <a:pt x="9094360" y="0"/>
                </a:lnTo>
                <a:lnTo>
                  <a:pt x="9094360" y="5398188"/>
                </a:lnTo>
                <a:lnTo>
                  <a:pt x="0" y="5398188"/>
                </a:lnTo>
                <a:lnTo>
                  <a:pt x="0" y="0"/>
                </a:lnTo>
                <a:close/>
              </a:path>
            </a:pathLst>
          </a:custGeom>
          <a:blipFill>
            <a:blip r:embed="rId6"/>
            <a:stretch>
              <a:fillRect l="0" t="0" r="0" b="0"/>
            </a:stretch>
          </a:blipFill>
        </p:spPr>
      </p:sp>
      <p:sp>
        <p:nvSpPr>
          <p:cNvPr name="TextBox 7" id="7"/>
          <p:cNvSpPr txBox="true"/>
          <p:nvPr/>
        </p:nvSpPr>
        <p:spPr>
          <a:xfrm rot="0">
            <a:off x="598671" y="239077"/>
            <a:ext cx="16660629" cy="1144270"/>
          </a:xfrm>
          <a:prstGeom prst="rect">
            <a:avLst/>
          </a:prstGeom>
        </p:spPr>
        <p:txBody>
          <a:bodyPr anchor="t" rtlCol="false" tIns="0" lIns="0" bIns="0" rIns="0">
            <a:spAutoFit/>
          </a:bodyPr>
          <a:lstStyle/>
          <a:p>
            <a:pPr algn="l">
              <a:lnSpc>
                <a:spcPts val="9379"/>
              </a:lnSpc>
            </a:pPr>
            <a:r>
              <a:rPr lang="en-US" sz="6699" b="true">
                <a:solidFill>
                  <a:srgbClr val="000000"/>
                </a:solidFill>
                <a:latin typeface="Noto Sans Bold"/>
                <a:ea typeface="Noto Sans Bold"/>
                <a:cs typeface="Noto Sans Bold"/>
                <a:sym typeface="Noto Sans Bold"/>
              </a:rPr>
              <a:t>MÔ TẢ ỨNG DỤNG TỪNG THÀNH VIÊN</a:t>
            </a:r>
          </a:p>
        </p:txBody>
      </p:sp>
      <p:sp>
        <p:nvSpPr>
          <p:cNvPr name="TextBox 8" id="8"/>
          <p:cNvSpPr txBox="true"/>
          <p:nvPr/>
        </p:nvSpPr>
        <p:spPr>
          <a:xfrm rot="0">
            <a:off x="2781753" y="2035018"/>
            <a:ext cx="9350915" cy="463951"/>
          </a:xfrm>
          <a:prstGeom prst="rect">
            <a:avLst/>
          </a:prstGeom>
        </p:spPr>
        <p:txBody>
          <a:bodyPr anchor="t" rtlCol="false" tIns="0" lIns="0" bIns="0" rIns="0">
            <a:spAutoFit/>
          </a:bodyPr>
          <a:lstStyle/>
          <a:p>
            <a:pPr algn="ctr">
              <a:lnSpc>
                <a:spcPts val="3827"/>
              </a:lnSpc>
              <a:spcBef>
                <a:spcPct val="0"/>
              </a:spcBef>
            </a:pPr>
            <a:r>
              <a:rPr lang="en-US" b="true" sz="2734" spc="273">
                <a:solidFill>
                  <a:srgbClr val="000000"/>
                </a:solidFill>
                <a:latin typeface="Open Sauce Bold"/>
                <a:ea typeface="Open Sauce Bold"/>
                <a:cs typeface="Open Sauce Bold"/>
                <a:sym typeface="Open Sauce Bold"/>
              </a:rPr>
              <a:t>QUẢN LÝ SÁCH -  KHANG (TRANSACTION)</a:t>
            </a:r>
          </a:p>
        </p:txBody>
      </p:sp>
      <p:sp>
        <p:nvSpPr>
          <p:cNvPr name="TextBox 9" id="9"/>
          <p:cNvSpPr txBox="true"/>
          <p:nvPr/>
        </p:nvSpPr>
        <p:spPr>
          <a:xfrm rot="0">
            <a:off x="17342664" y="9182100"/>
            <a:ext cx="541020" cy="573406"/>
          </a:xfrm>
          <a:prstGeom prst="rect">
            <a:avLst/>
          </a:prstGeom>
        </p:spPr>
        <p:txBody>
          <a:bodyPr anchor="t" rtlCol="false" tIns="0" lIns="0" bIns="0" rIns="0">
            <a:spAutoFit/>
          </a:bodyPr>
          <a:lstStyle/>
          <a:p>
            <a:pPr algn="ctr">
              <a:lnSpc>
                <a:spcPts val="4619"/>
              </a:lnSpc>
              <a:spcBef>
                <a:spcPct val="0"/>
              </a:spcBef>
            </a:pPr>
            <a:r>
              <a:rPr lang="en-US" sz="3299">
                <a:solidFill>
                  <a:srgbClr val="5B4F47"/>
                </a:solidFill>
                <a:latin typeface="Open Sauce"/>
                <a:ea typeface="Open Sauce"/>
                <a:cs typeface="Open Sauce"/>
                <a:sym typeface="Open Sauce"/>
              </a:rPr>
              <a:t>36</a:t>
            </a:r>
          </a:p>
        </p:txBody>
      </p:sp>
    </p:spTree>
  </p:cSld>
  <p:clrMapOvr>
    <a:masterClrMapping/>
  </p:clrMapOvr>
  <p:transition spd="fast">
    <p:push dir="l"/>
  </p:transition>
</p:sld>
</file>

<file path=ppt/slides/slide3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234371">
            <a:off x="3566086" y="-4237604"/>
            <a:ext cx="11155828" cy="18762209"/>
          </a:xfrm>
          <a:custGeom>
            <a:avLst/>
            <a:gdLst/>
            <a:ahLst/>
            <a:cxnLst/>
            <a:rect r="r" b="b" t="t" l="l"/>
            <a:pathLst>
              <a:path h="18762209" w="11155828">
                <a:moveTo>
                  <a:pt x="10275063" y="0"/>
                </a:moveTo>
                <a:lnTo>
                  <a:pt x="11155828" y="18266778"/>
                </a:lnTo>
                <a:lnTo>
                  <a:pt x="880765" y="18762208"/>
                </a:lnTo>
                <a:lnTo>
                  <a:pt x="0" y="495430"/>
                </a:lnTo>
                <a:lnTo>
                  <a:pt x="10275063" y="0"/>
                </a:lnTo>
                <a:close/>
              </a:path>
            </a:pathLst>
          </a:custGeom>
          <a:blipFill>
            <a:blip r:embed="rId2"/>
            <a:stretch>
              <a:fillRect l="-16198" t="-1284" r="-16198" b="-1284"/>
            </a:stretch>
          </a:blipFill>
        </p:spPr>
      </p:sp>
      <p:sp>
        <p:nvSpPr>
          <p:cNvPr name="Freeform 3" id="3"/>
          <p:cNvSpPr/>
          <p:nvPr/>
        </p:nvSpPr>
        <p:spPr>
          <a:xfrm flipH="false" flipV="false" rot="3215950">
            <a:off x="-495956" y="-920638"/>
            <a:ext cx="4456085" cy="4318351"/>
          </a:xfrm>
          <a:custGeom>
            <a:avLst/>
            <a:gdLst/>
            <a:ahLst/>
            <a:cxnLst/>
            <a:rect r="r" b="b" t="t" l="l"/>
            <a:pathLst>
              <a:path h="4318351" w="4456085">
                <a:moveTo>
                  <a:pt x="0" y="0"/>
                </a:moveTo>
                <a:lnTo>
                  <a:pt x="4456085" y="0"/>
                </a:lnTo>
                <a:lnTo>
                  <a:pt x="4456085" y="4318352"/>
                </a:lnTo>
                <a:lnTo>
                  <a:pt x="0" y="431835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4" id="4"/>
          <p:cNvSpPr/>
          <p:nvPr/>
        </p:nvSpPr>
        <p:spPr>
          <a:xfrm flipV="true">
            <a:off x="698400" y="1726797"/>
            <a:ext cx="16560812" cy="38099"/>
          </a:xfrm>
          <a:prstGeom prst="line">
            <a:avLst/>
          </a:prstGeom>
          <a:ln cap="flat" w="76200">
            <a:solidFill>
              <a:srgbClr val="000000"/>
            </a:solidFill>
            <a:prstDash val="solid"/>
            <a:headEnd type="none" len="sm" w="sm"/>
            <a:tailEnd type="none" len="sm" w="sm"/>
          </a:ln>
        </p:spPr>
      </p:sp>
      <p:sp>
        <p:nvSpPr>
          <p:cNvPr name="Freeform 5" id="5"/>
          <p:cNvSpPr/>
          <p:nvPr/>
        </p:nvSpPr>
        <p:spPr>
          <a:xfrm flipH="false" flipV="false" rot="0">
            <a:off x="2497558" y="3839115"/>
            <a:ext cx="13859078" cy="3876665"/>
          </a:xfrm>
          <a:custGeom>
            <a:avLst/>
            <a:gdLst/>
            <a:ahLst/>
            <a:cxnLst/>
            <a:rect r="r" b="b" t="t" l="l"/>
            <a:pathLst>
              <a:path h="3876665" w="13859078">
                <a:moveTo>
                  <a:pt x="0" y="0"/>
                </a:moveTo>
                <a:lnTo>
                  <a:pt x="13859078" y="0"/>
                </a:lnTo>
                <a:lnTo>
                  <a:pt x="13859078" y="3876665"/>
                </a:lnTo>
                <a:lnTo>
                  <a:pt x="0" y="3876665"/>
                </a:lnTo>
                <a:lnTo>
                  <a:pt x="0" y="0"/>
                </a:lnTo>
                <a:close/>
              </a:path>
            </a:pathLst>
          </a:custGeom>
          <a:blipFill>
            <a:blip r:embed="rId5"/>
            <a:stretch>
              <a:fillRect l="0" t="0" r="0" b="0"/>
            </a:stretch>
          </a:blipFill>
        </p:spPr>
      </p:sp>
      <p:sp>
        <p:nvSpPr>
          <p:cNvPr name="TextBox 6" id="6"/>
          <p:cNvSpPr txBox="true"/>
          <p:nvPr/>
        </p:nvSpPr>
        <p:spPr>
          <a:xfrm rot="0">
            <a:off x="598671" y="239077"/>
            <a:ext cx="16660629" cy="1144270"/>
          </a:xfrm>
          <a:prstGeom prst="rect">
            <a:avLst/>
          </a:prstGeom>
        </p:spPr>
        <p:txBody>
          <a:bodyPr anchor="t" rtlCol="false" tIns="0" lIns="0" bIns="0" rIns="0">
            <a:spAutoFit/>
          </a:bodyPr>
          <a:lstStyle/>
          <a:p>
            <a:pPr algn="l">
              <a:lnSpc>
                <a:spcPts val="9379"/>
              </a:lnSpc>
            </a:pPr>
            <a:r>
              <a:rPr lang="en-US" sz="6699" b="true">
                <a:solidFill>
                  <a:srgbClr val="000000"/>
                </a:solidFill>
                <a:latin typeface="Noto Sans Bold"/>
                <a:ea typeface="Noto Sans Bold"/>
                <a:cs typeface="Noto Sans Bold"/>
                <a:sym typeface="Noto Sans Bold"/>
              </a:rPr>
              <a:t>MÔ TẢ ỨNG DỤNG TỪNG THÀNH VIÊN</a:t>
            </a:r>
          </a:p>
        </p:txBody>
      </p:sp>
      <p:sp>
        <p:nvSpPr>
          <p:cNvPr name="TextBox 7" id="7"/>
          <p:cNvSpPr txBox="true"/>
          <p:nvPr/>
        </p:nvSpPr>
        <p:spPr>
          <a:xfrm rot="0">
            <a:off x="3842947" y="2262069"/>
            <a:ext cx="9350915" cy="463951"/>
          </a:xfrm>
          <a:prstGeom prst="rect">
            <a:avLst/>
          </a:prstGeom>
        </p:spPr>
        <p:txBody>
          <a:bodyPr anchor="t" rtlCol="false" tIns="0" lIns="0" bIns="0" rIns="0">
            <a:spAutoFit/>
          </a:bodyPr>
          <a:lstStyle/>
          <a:p>
            <a:pPr algn="ctr">
              <a:lnSpc>
                <a:spcPts val="3827"/>
              </a:lnSpc>
              <a:spcBef>
                <a:spcPct val="0"/>
              </a:spcBef>
            </a:pPr>
            <a:r>
              <a:rPr lang="en-US" b="true" sz="2734" spc="273">
                <a:solidFill>
                  <a:srgbClr val="000000"/>
                </a:solidFill>
                <a:latin typeface="Open Sauce Bold"/>
                <a:ea typeface="Open Sauce Bold"/>
                <a:cs typeface="Open Sauce Bold"/>
                <a:sym typeface="Open Sauce Bold"/>
              </a:rPr>
              <a:t>QUẢN LÍ HÓA ĐƠN _ NGUYÊN (FUCNTION)</a:t>
            </a:r>
          </a:p>
        </p:txBody>
      </p:sp>
      <p:sp>
        <p:nvSpPr>
          <p:cNvPr name="TextBox 8" id="8"/>
          <p:cNvSpPr txBox="true"/>
          <p:nvPr/>
        </p:nvSpPr>
        <p:spPr>
          <a:xfrm rot="0">
            <a:off x="17354094" y="9182100"/>
            <a:ext cx="518160" cy="573406"/>
          </a:xfrm>
          <a:prstGeom prst="rect">
            <a:avLst/>
          </a:prstGeom>
        </p:spPr>
        <p:txBody>
          <a:bodyPr anchor="t" rtlCol="false" tIns="0" lIns="0" bIns="0" rIns="0">
            <a:spAutoFit/>
          </a:bodyPr>
          <a:lstStyle/>
          <a:p>
            <a:pPr algn="ctr">
              <a:lnSpc>
                <a:spcPts val="4619"/>
              </a:lnSpc>
              <a:spcBef>
                <a:spcPct val="0"/>
              </a:spcBef>
            </a:pPr>
            <a:r>
              <a:rPr lang="en-US" sz="3299">
                <a:solidFill>
                  <a:srgbClr val="5B4F47"/>
                </a:solidFill>
                <a:latin typeface="Open Sauce"/>
                <a:ea typeface="Open Sauce"/>
                <a:cs typeface="Open Sauce"/>
                <a:sym typeface="Open Sauce"/>
              </a:rPr>
              <a:t>37</a:t>
            </a:r>
          </a:p>
        </p:txBody>
      </p:sp>
    </p:spTree>
  </p:cSld>
  <p:clrMapOvr>
    <a:masterClrMapping/>
  </p:clrMapOvr>
  <p:transition spd="fast">
    <p:push dir="l"/>
  </p:transition>
</p:sld>
</file>

<file path=ppt/slides/slide3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234371">
            <a:off x="3566086" y="-4237604"/>
            <a:ext cx="11155828" cy="18762209"/>
          </a:xfrm>
          <a:custGeom>
            <a:avLst/>
            <a:gdLst/>
            <a:ahLst/>
            <a:cxnLst/>
            <a:rect r="r" b="b" t="t" l="l"/>
            <a:pathLst>
              <a:path h="18762209" w="11155828">
                <a:moveTo>
                  <a:pt x="10275063" y="0"/>
                </a:moveTo>
                <a:lnTo>
                  <a:pt x="11155828" y="18266778"/>
                </a:lnTo>
                <a:lnTo>
                  <a:pt x="880765" y="18762208"/>
                </a:lnTo>
                <a:lnTo>
                  <a:pt x="0" y="495430"/>
                </a:lnTo>
                <a:lnTo>
                  <a:pt x="10275063" y="0"/>
                </a:lnTo>
                <a:close/>
              </a:path>
            </a:pathLst>
          </a:custGeom>
          <a:blipFill>
            <a:blip r:embed="rId2"/>
            <a:stretch>
              <a:fillRect l="-16198" t="-1284" r="-16198" b="-1284"/>
            </a:stretch>
          </a:blipFill>
        </p:spPr>
      </p:sp>
      <p:sp>
        <p:nvSpPr>
          <p:cNvPr name="Freeform 3" id="3"/>
          <p:cNvSpPr/>
          <p:nvPr/>
        </p:nvSpPr>
        <p:spPr>
          <a:xfrm flipH="false" flipV="false" rot="3215950">
            <a:off x="-495956" y="-920638"/>
            <a:ext cx="4456085" cy="4318351"/>
          </a:xfrm>
          <a:custGeom>
            <a:avLst/>
            <a:gdLst/>
            <a:ahLst/>
            <a:cxnLst/>
            <a:rect r="r" b="b" t="t" l="l"/>
            <a:pathLst>
              <a:path h="4318351" w="4456085">
                <a:moveTo>
                  <a:pt x="0" y="0"/>
                </a:moveTo>
                <a:lnTo>
                  <a:pt x="4456085" y="0"/>
                </a:lnTo>
                <a:lnTo>
                  <a:pt x="4456085" y="4318352"/>
                </a:lnTo>
                <a:lnTo>
                  <a:pt x="0" y="431835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4" id="4"/>
          <p:cNvSpPr/>
          <p:nvPr/>
        </p:nvSpPr>
        <p:spPr>
          <a:xfrm flipV="true">
            <a:off x="698400" y="1726797"/>
            <a:ext cx="16560812" cy="38099"/>
          </a:xfrm>
          <a:prstGeom prst="line">
            <a:avLst/>
          </a:prstGeom>
          <a:ln cap="flat" w="76200">
            <a:solidFill>
              <a:srgbClr val="000000"/>
            </a:solidFill>
            <a:prstDash val="solid"/>
            <a:headEnd type="none" len="sm" w="sm"/>
            <a:tailEnd type="none" len="sm" w="sm"/>
          </a:ln>
        </p:spPr>
      </p:sp>
      <p:sp>
        <p:nvSpPr>
          <p:cNvPr name="Freeform 5" id="5"/>
          <p:cNvSpPr/>
          <p:nvPr/>
        </p:nvSpPr>
        <p:spPr>
          <a:xfrm flipH="false" flipV="false" rot="0">
            <a:off x="929840" y="2813618"/>
            <a:ext cx="8214160" cy="4878821"/>
          </a:xfrm>
          <a:custGeom>
            <a:avLst/>
            <a:gdLst/>
            <a:ahLst/>
            <a:cxnLst/>
            <a:rect r="r" b="b" t="t" l="l"/>
            <a:pathLst>
              <a:path h="4878821" w="8214160">
                <a:moveTo>
                  <a:pt x="0" y="0"/>
                </a:moveTo>
                <a:lnTo>
                  <a:pt x="8214160" y="0"/>
                </a:lnTo>
                <a:lnTo>
                  <a:pt x="8214160" y="4878821"/>
                </a:lnTo>
                <a:lnTo>
                  <a:pt x="0" y="4878821"/>
                </a:lnTo>
                <a:lnTo>
                  <a:pt x="0" y="0"/>
                </a:lnTo>
                <a:close/>
              </a:path>
            </a:pathLst>
          </a:custGeom>
          <a:blipFill>
            <a:blip r:embed="rId5"/>
            <a:stretch>
              <a:fillRect l="0" t="0" r="0" b="0"/>
            </a:stretch>
          </a:blipFill>
        </p:spPr>
      </p:sp>
      <p:sp>
        <p:nvSpPr>
          <p:cNvPr name="Freeform 6" id="6"/>
          <p:cNvSpPr/>
          <p:nvPr/>
        </p:nvSpPr>
        <p:spPr>
          <a:xfrm flipH="false" flipV="false" rot="0">
            <a:off x="9940622" y="5821431"/>
            <a:ext cx="7735447" cy="4253327"/>
          </a:xfrm>
          <a:custGeom>
            <a:avLst/>
            <a:gdLst/>
            <a:ahLst/>
            <a:cxnLst/>
            <a:rect r="r" b="b" t="t" l="l"/>
            <a:pathLst>
              <a:path h="4253327" w="7735447">
                <a:moveTo>
                  <a:pt x="0" y="0"/>
                </a:moveTo>
                <a:lnTo>
                  <a:pt x="7735447" y="0"/>
                </a:lnTo>
                <a:lnTo>
                  <a:pt x="7735447" y="4253328"/>
                </a:lnTo>
                <a:lnTo>
                  <a:pt x="0" y="4253328"/>
                </a:lnTo>
                <a:lnTo>
                  <a:pt x="0" y="0"/>
                </a:lnTo>
                <a:close/>
              </a:path>
            </a:pathLst>
          </a:custGeom>
          <a:blipFill>
            <a:blip r:embed="rId6"/>
            <a:stretch>
              <a:fillRect l="0" t="0" r="0" b="0"/>
            </a:stretch>
          </a:blipFill>
        </p:spPr>
      </p:sp>
      <p:sp>
        <p:nvSpPr>
          <p:cNvPr name="TextBox 7" id="7"/>
          <p:cNvSpPr txBox="true"/>
          <p:nvPr/>
        </p:nvSpPr>
        <p:spPr>
          <a:xfrm rot="0">
            <a:off x="598671" y="239077"/>
            <a:ext cx="16660629" cy="1144270"/>
          </a:xfrm>
          <a:prstGeom prst="rect">
            <a:avLst/>
          </a:prstGeom>
        </p:spPr>
        <p:txBody>
          <a:bodyPr anchor="t" rtlCol="false" tIns="0" lIns="0" bIns="0" rIns="0">
            <a:spAutoFit/>
          </a:bodyPr>
          <a:lstStyle/>
          <a:p>
            <a:pPr algn="l">
              <a:lnSpc>
                <a:spcPts val="9379"/>
              </a:lnSpc>
            </a:pPr>
            <a:r>
              <a:rPr lang="en-US" sz="6699" b="true">
                <a:solidFill>
                  <a:srgbClr val="000000"/>
                </a:solidFill>
                <a:latin typeface="Noto Sans Bold"/>
                <a:ea typeface="Noto Sans Bold"/>
                <a:cs typeface="Noto Sans Bold"/>
                <a:sym typeface="Noto Sans Bold"/>
              </a:rPr>
              <a:t>MÔ TẢ ỨNG DỤNG TỪNG THÀNH VIÊN</a:t>
            </a:r>
          </a:p>
        </p:txBody>
      </p:sp>
      <p:sp>
        <p:nvSpPr>
          <p:cNvPr name="TextBox 8" id="8"/>
          <p:cNvSpPr txBox="true"/>
          <p:nvPr/>
        </p:nvSpPr>
        <p:spPr>
          <a:xfrm rot="0">
            <a:off x="-206915" y="2054392"/>
            <a:ext cx="9350915" cy="463951"/>
          </a:xfrm>
          <a:prstGeom prst="rect">
            <a:avLst/>
          </a:prstGeom>
        </p:spPr>
        <p:txBody>
          <a:bodyPr anchor="t" rtlCol="false" tIns="0" lIns="0" bIns="0" rIns="0">
            <a:spAutoFit/>
          </a:bodyPr>
          <a:lstStyle/>
          <a:p>
            <a:pPr algn="ctr">
              <a:lnSpc>
                <a:spcPts val="3827"/>
              </a:lnSpc>
              <a:spcBef>
                <a:spcPct val="0"/>
              </a:spcBef>
            </a:pPr>
            <a:r>
              <a:rPr lang="en-US" b="true" sz="2734" spc="273">
                <a:solidFill>
                  <a:srgbClr val="000000"/>
                </a:solidFill>
                <a:latin typeface="Open Sauce Bold"/>
                <a:ea typeface="Open Sauce Bold"/>
                <a:cs typeface="Open Sauce Bold"/>
                <a:sym typeface="Open Sauce Bold"/>
              </a:rPr>
              <a:t>QUẢN LÍ HÓA ĐƠN _ NGUYÊN (TRIGGER)</a:t>
            </a:r>
          </a:p>
        </p:txBody>
      </p:sp>
      <p:sp>
        <p:nvSpPr>
          <p:cNvPr name="TextBox 9" id="9"/>
          <p:cNvSpPr txBox="true"/>
          <p:nvPr/>
        </p:nvSpPr>
        <p:spPr>
          <a:xfrm rot="0">
            <a:off x="17342664" y="9182100"/>
            <a:ext cx="541020" cy="573406"/>
          </a:xfrm>
          <a:prstGeom prst="rect">
            <a:avLst/>
          </a:prstGeom>
        </p:spPr>
        <p:txBody>
          <a:bodyPr anchor="t" rtlCol="false" tIns="0" lIns="0" bIns="0" rIns="0">
            <a:spAutoFit/>
          </a:bodyPr>
          <a:lstStyle/>
          <a:p>
            <a:pPr algn="ctr">
              <a:lnSpc>
                <a:spcPts val="4619"/>
              </a:lnSpc>
              <a:spcBef>
                <a:spcPct val="0"/>
              </a:spcBef>
            </a:pPr>
            <a:r>
              <a:rPr lang="en-US" sz="3299">
                <a:solidFill>
                  <a:srgbClr val="5B4F47"/>
                </a:solidFill>
                <a:latin typeface="Open Sauce"/>
                <a:ea typeface="Open Sauce"/>
                <a:cs typeface="Open Sauce"/>
                <a:sym typeface="Open Sauce"/>
              </a:rPr>
              <a:t>38</a:t>
            </a:r>
          </a:p>
        </p:txBody>
      </p:sp>
    </p:spTree>
  </p:cSld>
  <p:clrMapOvr>
    <a:masterClrMapping/>
  </p:clrMapOvr>
  <p:transition spd="fast">
    <p:push dir="l"/>
  </p:transition>
</p:sld>
</file>

<file path=ppt/slides/slide3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234371">
            <a:off x="3566086" y="-4237604"/>
            <a:ext cx="11155828" cy="18762209"/>
          </a:xfrm>
          <a:custGeom>
            <a:avLst/>
            <a:gdLst/>
            <a:ahLst/>
            <a:cxnLst/>
            <a:rect r="r" b="b" t="t" l="l"/>
            <a:pathLst>
              <a:path h="18762209" w="11155828">
                <a:moveTo>
                  <a:pt x="10275063" y="0"/>
                </a:moveTo>
                <a:lnTo>
                  <a:pt x="11155828" y="18266778"/>
                </a:lnTo>
                <a:lnTo>
                  <a:pt x="880765" y="18762208"/>
                </a:lnTo>
                <a:lnTo>
                  <a:pt x="0" y="495430"/>
                </a:lnTo>
                <a:lnTo>
                  <a:pt x="10275063" y="0"/>
                </a:lnTo>
                <a:close/>
              </a:path>
            </a:pathLst>
          </a:custGeom>
          <a:blipFill>
            <a:blip r:embed="rId2"/>
            <a:stretch>
              <a:fillRect l="-16198" t="-1284" r="-16198" b="-1284"/>
            </a:stretch>
          </a:blipFill>
        </p:spPr>
      </p:sp>
      <p:sp>
        <p:nvSpPr>
          <p:cNvPr name="Freeform 3" id="3"/>
          <p:cNvSpPr/>
          <p:nvPr/>
        </p:nvSpPr>
        <p:spPr>
          <a:xfrm flipH="false" flipV="false" rot="3215950">
            <a:off x="-495956" y="-920638"/>
            <a:ext cx="4456085" cy="4318351"/>
          </a:xfrm>
          <a:custGeom>
            <a:avLst/>
            <a:gdLst/>
            <a:ahLst/>
            <a:cxnLst/>
            <a:rect r="r" b="b" t="t" l="l"/>
            <a:pathLst>
              <a:path h="4318351" w="4456085">
                <a:moveTo>
                  <a:pt x="0" y="0"/>
                </a:moveTo>
                <a:lnTo>
                  <a:pt x="4456085" y="0"/>
                </a:lnTo>
                <a:lnTo>
                  <a:pt x="4456085" y="4318352"/>
                </a:lnTo>
                <a:lnTo>
                  <a:pt x="0" y="431835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4" id="4"/>
          <p:cNvSpPr/>
          <p:nvPr/>
        </p:nvSpPr>
        <p:spPr>
          <a:xfrm flipV="true">
            <a:off x="698400" y="1726797"/>
            <a:ext cx="16560812" cy="38099"/>
          </a:xfrm>
          <a:prstGeom prst="line">
            <a:avLst/>
          </a:prstGeom>
          <a:ln cap="flat" w="76200">
            <a:solidFill>
              <a:srgbClr val="000000"/>
            </a:solidFill>
            <a:prstDash val="solid"/>
            <a:headEnd type="none" len="sm" w="sm"/>
            <a:tailEnd type="none" len="sm" w="sm"/>
          </a:ln>
        </p:spPr>
      </p:sp>
      <p:sp>
        <p:nvSpPr>
          <p:cNvPr name="Freeform 5" id="5"/>
          <p:cNvSpPr/>
          <p:nvPr/>
        </p:nvSpPr>
        <p:spPr>
          <a:xfrm flipH="false" flipV="false" rot="0">
            <a:off x="1966935" y="3118136"/>
            <a:ext cx="14405130" cy="6800069"/>
          </a:xfrm>
          <a:custGeom>
            <a:avLst/>
            <a:gdLst/>
            <a:ahLst/>
            <a:cxnLst/>
            <a:rect r="r" b="b" t="t" l="l"/>
            <a:pathLst>
              <a:path h="6800069" w="14405130">
                <a:moveTo>
                  <a:pt x="0" y="0"/>
                </a:moveTo>
                <a:lnTo>
                  <a:pt x="14405130" y="0"/>
                </a:lnTo>
                <a:lnTo>
                  <a:pt x="14405130" y="6800069"/>
                </a:lnTo>
                <a:lnTo>
                  <a:pt x="0" y="6800069"/>
                </a:lnTo>
                <a:lnTo>
                  <a:pt x="0" y="0"/>
                </a:lnTo>
                <a:close/>
              </a:path>
            </a:pathLst>
          </a:custGeom>
          <a:blipFill>
            <a:blip r:embed="rId5"/>
            <a:stretch>
              <a:fillRect l="0" t="0" r="0" b="0"/>
            </a:stretch>
          </a:blipFill>
        </p:spPr>
      </p:sp>
      <p:sp>
        <p:nvSpPr>
          <p:cNvPr name="TextBox 6" id="6"/>
          <p:cNvSpPr txBox="true"/>
          <p:nvPr/>
        </p:nvSpPr>
        <p:spPr>
          <a:xfrm rot="0">
            <a:off x="598671" y="239077"/>
            <a:ext cx="16660629" cy="1144270"/>
          </a:xfrm>
          <a:prstGeom prst="rect">
            <a:avLst/>
          </a:prstGeom>
        </p:spPr>
        <p:txBody>
          <a:bodyPr anchor="t" rtlCol="false" tIns="0" lIns="0" bIns="0" rIns="0">
            <a:spAutoFit/>
          </a:bodyPr>
          <a:lstStyle/>
          <a:p>
            <a:pPr algn="l">
              <a:lnSpc>
                <a:spcPts val="9379"/>
              </a:lnSpc>
            </a:pPr>
            <a:r>
              <a:rPr lang="en-US" sz="6699" b="true">
                <a:solidFill>
                  <a:srgbClr val="000000"/>
                </a:solidFill>
                <a:latin typeface="Noto Sans Bold"/>
                <a:ea typeface="Noto Sans Bold"/>
                <a:cs typeface="Noto Sans Bold"/>
                <a:sym typeface="Noto Sans Bold"/>
              </a:rPr>
              <a:t>MÔ TẢ ỨNG DỤNG TỪNG THÀNH VIÊN</a:t>
            </a:r>
          </a:p>
        </p:txBody>
      </p:sp>
      <p:sp>
        <p:nvSpPr>
          <p:cNvPr name="TextBox 7" id="7"/>
          <p:cNvSpPr txBox="true"/>
          <p:nvPr/>
        </p:nvSpPr>
        <p:spPr>
          <a:xfrm rot="0">
            <a:off x="-206915" y="2054392"/>
            <a:ext cx="9350915" cy="463951"/>
          </a:xfrm>
          <a:prstGeom prst="rect">
            <a:avLst/>
          </a:prstGeom>
        </p:spPr>
        <p:txBody>
          <a:bodyPr anchor="t" rtlCol="false" tIns="0" lIns="0" bIns="0" rIns="0">
            <a:spAutoFit/>
          </a:bodyPr>
          <a:lstStyle/>
          <a:p>
            <a:pPr algn="ctr">
              <a:lnSpc>
                <a:spcPts val="3827"/>
              </a:lnSpc>
              <a:spcBef>
                <a:spcPct val="0"/>
              </a:spcBef>
            </a:pPr>
            <a:r>
              <a:rPr lang="en-US" b="true" sz="2734" spc="273">
                <a:solidFill>
                  <a:srgbClr val="000000"/>
                </a:solidFill>
                <a:latin typeface="Open Sauce Bold"/>
                <a:ea typeface="Open Sauce Bold"/>
                <a:cs typeface="Open Sauce Bold"/>
                <a:sym typeface="Open Sauce Bold"/>
              </a:rPr>
              <a:t>QUẢN LÍ HÓA ĐƠN _ NGUYÊN (TRIGGER)</a:t>
            </a:r>
          </a:p>
        </p:txBody>
      </p:sp>
      <p:sp>
        <p:nvSpPr>
          <p:cNvPr name="TextBox 8" id="8"/>
          <p:cNvSpPr txBox="true"/>
          <p:nvPr/>
        </p:nvSpPr>
        <p:spPr>
          <a:xfrm rot="0">
            <a:off x="17342664" y="9182100"/>
            <a:ext cx="541020" cy="573406"/>
          </a:xfrm>
          <a:prstGeom prst="rect">
            <a:avLst/>
          </a:prstGeom>
        </p:spPr>
        <p:txBody>
          <a:bodyPr anchor="t" rtlCol="false" tIns="0" lIns="0" bIns="0" rIns="0">
            <a:spAutoFit/>
          </a:bodyPr>
          <a:lstStyle/>
          <a:p>
            <a:pPr algn="ctr">
              <a:lnSpc>
                <a:spcPts val="4619"/>
              </a:lnSpc>
              <a:spcBef>
                <a:spcPct val="0"/>
              </a:spcBef>
            </a:pPr>
            <a:r>
              <a:rPr lang="en-US" sz="3299">
                <a:solidFill>
                  <a:srgbClr val="5B4F47"/>
                </a:solidFill>
                <a:latin typeface="Open Sauce"/>
                <a:ea typeface="Open Sauce"/>
                <a:cs typeface="Open Sauce"/>
                <a:sym typeface="Open Sauce"/>
              </a:rPr>
              <a:t>39</a:t>
            </a:r>
          </a:p>
        </p:txBody>
      </p:sp>
    </p:spTree>
  </p:cSld>
  <p:clrMapOvr>
    <a:masterClrMapping/>
  </p:clrMapOvr>
  <p:transition spd="fast">
    <p:push dir="l"/>
  </p:transition>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234371">
            <a:off x="3566086" y="-4237604"/>
            <a:ext cx="11155828" cy="18762209"/>
          </a:xfrm>
          <a:custGeom>
            <a:avLst/>
            <a:gdLst/>
            <a:ahLst/>
            <a:cxnLst/>
            <a:rect r="r" b="b" t="t" l="l"/>
            <a:pathLst>
              <a:path h="18762209" w="11155828">
                <a:moveTo>
                  <a:pt x="10275063" y="0"/>
                </a:moveTo>
                <a:lnTo>
                  <a:pt x="11155828" y="18266778"/>
                </a:lnTo>
                <a:lnTo>
                  <a:pt x="880765" y="18762208"/>
                </a:lnTo>
                <a:lnTo>
                  <a:pt x="0" y="495430"/>
                </a:lnTo>
                <a:lnTo>
                  <a:pt x="10275063" y="0"/>
                </a:lnTo>
                <a:close/>
              </a:path>
            </a:pathLst>
          </a:custGeom>
          <a:blipFill>
            <a:blip r:embed="rId2"/>
            <a:stretch>
              <a:fillRect l="-16198" t="-1284" r="-16198" b="-1284"/>
            </a:stretch>
          </a:blipFill>
        </p:spPr>
      </p:sp>
      <p:sp>
        <p:nvSpPr>
          <p:cNvPr name="Freeform 3" id="3"/>
          <p:cNvSpPr/>
          <p:nvPr/>
        </p:nvSpPr>
        <p:spPr>
          <a:xfrm flipH="false" flipV="false" rot="3215950">
            <a:off x="-495956" y="-920638"/>
            <a:ext cx="4456085" cy="4318351"/>
          </a:xfrm>
          <a:custGeom>
            <a:avLst/>
            <a:gdLst/>
            <a:ahLst/>
            <a:cxnLst/>
            <a:rect r="r" b="b" t="t" l="l"/>
            <a:pathLst>
              <a:path h="4318351" w="4456085">
                <a:moveTo>
                  <a:pt x="0" y="0"/>
                </a:moveTo>
                <a:lnTo>
                  <a:pt x="4456085" y="0"/>
                </a:lnTo>
                <a:lnTo>
                  <a:pt x="4456085" y="4318352"/>
                </a:lnTo>
                <a:lnTo>
                  <a:pt x="0" y="431835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4" id="4"/>
          <p:cNvSpPr/>
          <p:nvPr/>
        </p:nvSpPr>
        <p:spPr>
          <a:xfrm rot="0">
            <a:off x="-407132" y="2135821"/>
            <a:ext cx="19149227" cy="8335505"/>
          </a:xfrm>
          <a:prstGeom prst="rect">
            <a:avLst/>
          </a:prstGeom>
          <a:solidFill>
            <a:srgbClr val="EDECE7"/>
          </a:solidFill>
        </p:spPr>
      </p:sp>
      <p:sp>
        <p:nvSpPr>
          <p:cNvPr name="Freeform 5" id="5"/>
          <p:cNvSpPr/>
          <p:nvPr/>
        </p:nvSpPr>
        <p:spPr>
          <a:xfrm flipH="false" flipV="false" rot="903222">
            <a:off x="14874904" y="9112414"/>
            <a:ext cx="2239957" cy="707216"/>
          </a:xfrm>
          <a:custGeom>
            <a:avLst/>
            <a:gdLst/>
            <a:ahLst/>
            <a:cxnLst/>
            <a:rect r="r" b="b" t="t" l="l"/>
            <a:pathLst>
              <a:path h="707216" w="2239957">
                <a:moveTo>
                  <a:pt x="0" y="0"/>
                </a:moveTo>
                <a:lnTo>
                  <a:pt x="2239957" y="0"/>
                </a:lnTo>
                <a:lnTo>
                  <a:pt x="2239957" y="707217"/>
                </a:lnTo>
                <a:lnTo>
                  <a:pt x="0" y="707217"/>
                </a:lnTo>
                <a:lnTo>
                  <a:pt x="0" y="0"/>
                </a:lnTo>
                <a:close/>
              </a:path>
            </a:pathLst>
          </a:custGeom>
          <a:blipFill>
            <a:blip r:embed="rId5"/>
            <a:stretch>
              <a:fillRect l="0" t="0" r="0" b="0"/>
            </a:stretch>
          </a:blipFill>
        </p:spPr>
      </p:sp>
      <p:sp>
        <p:nvSpPr>
          <p:cNvPr name="AutoShape 6" id="6"/>
          <p:cNvSpPr/>
          <p:nvPr/>
        </p:nvSpPr>
        <p:spPr>
          <a:xfrm flipV="true">
            <a:off x="698488" y="1726247"/>
            <a:ext cx="16560812" cy="38099"/>
          </a:xfrm>
          <a:prstGeom prst="line">
            <a:avLst/>
          </a:prstGeom>
          <a:ln cap="flat" w="76200">
            <a:solidFill>
              <a:srgbClr val="000000"/>
            </a:solidFill>
            <a:prstDash val="solid"/>
            <a:headEnd type="none" len="sm" w="sm"/>
            <a:tailEnd type="none" len="sm" w="sm"/>
          </a:ln>
        </p:spPr>
      </p:sp>
      <p:sp>
        <p:nvSpPr>
          <p:cNvPr name="Freeform 7" id="7"/>
          <p:cNvSpPr/>
          <p:nvPr/>
        </p:nvSpPr>
        <p:spPr>
          <a:xfrm flipH="false" flipV="false" rot="0">
            <a:off x="12326188" y="3220745"/>
            <a:ext cx="2711090" cy="2151659"/>
          </a:xfrm>
          <a:custGeom>
            <a:avLst/>
            <a:gdLst/>
            <a:ahLst/>
            <a:cxnLst/>
            <a:rect r="r" b="b" t="t" l="l"/>
            <a:pathLst>
              <a:path h="2151659" w="2711090">
                <a:moveTo>
                  <a:pt x="0" y="0"/>
                </a:moveTo>
                <a:lnTo>
                  <a:pt x="2711090" y="0"/>
                </a:lnTo>
                <a:lnTo>
                  <a:pt x="2711090" y="2151659"/>
                </a:lnTo>
                <a:lnTo>
                  <a:pt x="0" y="2151659"/>
                </a:lnTo>
                <a:lnTo>
                  <a:pt x="0" y="0"/>
                </a:lnTo>
                <a:close/>
              </a:path>
            </a:pathLst>
          </a:custGeom>
          <a:blipFill>
            <a:blip r:embed="rId6"/>
            <a:stretch>
              <a:fillRect l="0" t="0" r="0" b="0"/>
            </a:stretch>
          </a:blipFill>
        </p:spPr>
      </p:sp>
      <p:sp>
        <p:nvSpPr>
          <p:cNvPr name="Freeform 8" id="8"/>
          <p:cNvSpPr/>
          <p:nvPr/>
        </p:nvSpPr>
        <p:spPr>
          <a:xfrm flipH="false" flipV="false" rot="0">
            <a:off x="12139675" y="6257498"/>
            <a:ext cx="2405639" cy="1909237"/>
          </a:xfrm>
          <a:custGeom>
            <a:avLst/>
            <a:gdLst/>
            <a:ahLst/>
            <a:cxnLst/>
            <a:rect r="r" b="b" t="t" l="l"/>
            <a:pathLst>
              <a:path h="1909237" w="2405639">
                <a:moveTo>
                  <a:pt x="0" y="0"/>
                </a:moveTo>
                <a:lnTo>
                  <a:pt x="2405639" y="0"/>
                </a:lnTo>
                <a:lnTo>
                  <a:pt x="2405639" y="1909237"/>
                </a:lnTo>
                <a:lnTo>
                  <a:pt x="0" y="1909237"/>
                </a:lnTo>
                <a:lnTo>
                  <a:pt x="0" y="0"/>
                </a:lnTo>
                <a:close/>
              </a:path>
            </a:pathLst>
          </a:custGeom>
          <a:blipFill>
            <a:blip r:embed="rId7"/>
            <a:stretch>
              <a:fillRect l="0" t="0" r="0" b="0"/>
            </a:stretch>
          </a:blipFill>
        </p:spPr>
      </p:sp>
      <p:sp>
        <p:nvSpPr>
          <p:cNvPr name="Freeform 9" id="9"/>
          <p:cNvSpPr/>
          <p:nvPr/>
        </p:nvSpPr>
        <p:spPr>
          <a:xfrm flipH="false" flipV="false" rot="0">
            <a:off x="15469239" y="6317084"/>
            <a:ext cx="2255482" cy="1790065"/>
          </a:xfrm>
          <a:custGeom>
            <a:avLst/>
            <a:gdLst/>
            <a:ahLst/>
            <a:cxnLst/>
            <a:rect r="r" b="b" t="t" l="l"/>
            <a:pathLst>
              <a:path h="1790065" w="2255482">
                <a:moveTo>
                  <a:pt x="0" y="0"/>
                </a:moveTo>
                <a:lnTo>
                  <a:pt x="2255482" y="0"/>
                </a:lnTo>
                <a:lnTo>
                  <a:pt x="2255482" y="1790065"/>
                </a:lnTo>
                <a:lnTo>
                  <a:pt x="0" y="1790065"/>
                </a:lnTo>
                <a:lnTo>
                  <a:pt x="0" y="0"/>
                </a:lnTo>
                <a:close/>
              </a:path>
            </a:pathLst>
          </a:custGeom>
          <a:blipFill>
            <a:blip r:embed="rId8"/>
            <a:stretch>
              <a:fillRect l="0" t="0" r="0" b="0"/>
            </a:stretch>
          </a:blipFill>
        </p:spPr>
      </p:sp>
      <p:sp>
        <p:nvSpPr>
          <p:cNvPr name="TextBox 10" id="10"/>
          <p:cNvSpPr txBox="true"/>
          <p:nvPr/>
        </p:nvSpPr>
        <p:spPr>
          <a:xfrm rot="0">
            <a:off x="698488" y="207328"/>
            <a:ext cx="6646218" cy="1144270"/>
          </a:xfrm>
          <a:prstGeom prst="rect">
            <a:avLst/>
          </a:prstGeom>
        </p:spPr>
        <p:txBody>
          <a:bodyPr anchor="t" rtlCol="false" tIns="0" lIns="0" bIns="0" rIns="0">
            <a:spAutoFit/>
          </a:bodyPr>
          <a:lstStyle/>
          <a:p>
            <a:pPr algn="ctr">
              <a:lnSpc>
                <a:spcPts val="9379"/>
              </a:lnSpc>
            </a:pPr>
            <a:r>
              <a:rPr lang="en-US" sz="6699" b="true">
                <a:solidFill>
                  <a:srgbClr val="000000"/>
                </a:solidFill>
                <a:latin typeface="Noto Sans Bold"/>
                <a:ea typeface="Noto Sans Bold"/>
                <a:cs typeface="Noto Sans Bold"/>
                <a:sym typeface="Noto Sans Bold"/>
              </a:rPr>
              <a:t>Mục Tiêu Đề Tài</a:t>
            </a:r>
          </a:p>
        </p:txBody>
      </p:sp>
      <p:sp>
        <p:nvSpPr>
          <p:cNvPr name="TextBox 11" id="11"/>
          <p:cNvSpPr txBox="true"/>
          <p:nvPr/>
        </p:nvSpPr>
        <p:spPr>
          <a:xfrm rot="0">
            <a:off x="698488" y="2331158"/>
            <a:ext cx="10881057" cy="1180465"/>
          </a:xfrm>
          <a:prstGeom prst="rect">
            <a:avLst/>
          </a:prstGeom>
        </p:spPr>
        <p:txBody>
          <a:bodyPr anchor="t" rtlCol="false" tIns="0" lIns="0" bIns="0" rIns="0">
            <a:spAutoFit/>
          </a:bodyPr>
          <a:lstStyle/>
          <a:p>
            <a:pPr algn="l">
              <a:lnSpc>
                <a:spcPts val="4759"/>
              </a:lnSpc>
            </a:pPr>
            <a:r>
              <a:rPr lang="en-US" sz="3399">
                <a:solidFill>
                  <a:srgbClr val="000000"/>
                </a:solidFill>
                <a:latin typeface="Noto Sans"/>
                <a:ea typeface="Noto Sans"/>
                <a:cs typeface="Noto Sans"/>
                <a:sym typeface="Noto Sans"/>
              </a:rPr>
              <a:t>Hệ thống </a:t>
            </a:r>
            <a:r>
              <a:rPr lang="en-US" sz="3399">
                <a:solidFill>
                  <a:srgbClr val="000000"/>
                </a:solidFill>
                <a:latin typeface="Noto Sans"/>
                <a:ea typeface="Noto Sans"/>
                <a:cs typeface="Noto Sans"/>
                <a:sym typeface="Noto Sans"/>
              </a:rPr>
              <a:t>hướng đến việc tối ưu hóa quy trình quản lý sách thông qua 3 trụ cột chính:</a:t>
            </a:r>
          </a:p>
        </p:txBody>
      </p:sp>
      <p:sp>
        <p:nvSpPr>
          <p:cNvPr name="TextBox 12" id="12"/>
          <p:cNvSpPr txBox="true"/>
          <p:nvPr/>
        </p:nvSpPr>
        <p:spPr>
          <a:xfrm rot="0">
            <a:off x="698488" y="3963035"/>
            <a:ext cx="10518597" cy="1180465"/>
          </a:xfrm>
          <a:prstGeom prst="rect">
            <a:avLst/>
          </a:prstGeom>
        </p:spPr>
        <p:txBody>
          <a:bodyPr anchor="t" rtlCol="false" tIns="0" lIns="0" bIns="0" rIns="0">
            <a:spAutoFit/>
          </a:bodyPr>
          <a:lstStyle/>
          <a:p>
            <a:pPr algn="l" marL="734059" indent="-367030" lvl="1">
              <a:lnSpc>
                <a:spcPts val="4759"/>
              </a:lnSpc>
              <a:buFont typeface="Arial"/>
              <a:buChar char="•"/>
            </a:pPr>
            <a:r>
              <a:rPr lang="en-US" b="true" sz="3399">
                <a:solidFill>
                  <a:srgbClr val="000000"/>
                </a:solidFill>
                <a:latin typeface="Noto Sans Bold"/>
                <a:ea typeface="Noto Sans Bold"/>
                <a:cs typeface="Noto Sans Bold"/>
                <a:sym typeface="Noto Sans Bold"/>
              </a:rPr>
              <a:t>Xây dựng CSDL đạt c</a:t>
            </a:r>
            <a:r>
              <a:rPr lang="en-US" b="true" sz="3399">
                <a:solidFill>
                  <a:srgbClr val="000000"/>
                </a:solidFill>
                <a:latin typeface="Noto Sans Bold"/>
                <a:ea typeface="Noto Sans Bold"/>
                <a:cs typeface="Noto Sans Bold"/>
                <a:sym typeface="Noto Sans Bold"/>
              </a:rPr>
              <a:t>huẩn (3NF)</a:t>
            </a:r>
            <a:r>
              <a:rPr lang="en-US" sz="3399">
                <a:solidFill>
                  <a:srgbClr val="000000"/>
                </a:solidFill>
                <a:latin typeface="Noto Sans"/>
                <a:ea typeface="Noto Sans"/>
                <a:cs typeface="Noto Sans"/>
                <a:sym typeface="Noto Sans"/>
              </a:rPr>
              <a:t> để quản lý thông tin sách, đối tác và giao dịch hiệu quả.</a:t>
            </a:r>
          </a:p>
        </p:txBody>
      </p:sp>
      <p:sp>
        <p:nvSpPr>
          <p:cNvPr name="TextBox 13" id="13"/>
          <p:cNvSpPr txBox="true"/>
          <p:nvPr/>
        </p:nvSpPr>
        <p:spPr>
          <a:xfrm rot="0">
            <a:off x="698488" y="5753100"/>
            <a:ext cx="10518597" cy="1180465"/>
          </a:xfrm>
          <a:prstGeom prst="rect">
            <a:avLst/>
          </a:prstGeom>
        </p:spPr>
        <p:txBody>
          <a:bodyPr anchor="t" rtlCol="false" tIns="0" lIns="0" bIns="0" rIns="0">
            <a:spAutoFit/>
          </a:bodyPr>
          <a:lstStyle/>
          <a:p>
            <a:pPr algn="l" marL="734059" indent="-367030" lvl="1">
              <a:lnSpc>
                <a:spcPts val="4759"/>
              </a:lnSpc>
              <a:buFont typeface="Arial"/>
              <a:buChar char="•"/>
            </a:pPr>
            <a:r>
              <a:rPr lang="en-US" b="true" sz="3399">
                <a:solidFill>
                  <a:srgbClr val="000000"/>
                </a:solidFill>
                <a:latin typeface="Noto Sans Bold"/>
                <a:ea typeface="Noto Sans Bold"/>
                <a:cs typeface="Noto Sans Bold"/>
                <a:sym typeface="Noto Sans Bold"/>
              </a:rPr>
              <a:t>Xử lý các nghiệp vụ cốt lõi:</a:t>
            </a:r>
            <a:r>
              <a:rPr lang="en-US" b="true" sz="3399">
                <a:solidFill>
                  <a:srgbClr val="000000"/>
                </a:solidFill>
                <a:latin typeface="Noto Sans Bold"/>
                <a:ea typeface="Noto Sans Bold"/>
                <a:cs typeface="Noto Sans Bold"/>
                <a:sym typeface="Noto Sans Bold"/>
              </a:rPr>
              <a:t> </a:t>
            </a:r>
            <a:r>
              <a:rPr lang="en-US" sz="3399">
                <a:solidFill>
                  <a:srgbClr val="000000"/>
                </a:solidFill>
                <a:latin typeface="Noto Sans"/>
                <a:ea typeface="Noto Sans"/>
                <a:cs typeface="Noto Sans"/>
                <a:sym typeface="Noto Sans"/>
              </a:rPr>
              <a:t>Nhập hàng, Bán hàng và Phân quyền người dùng chặt chẽ.</a:t>
            </a:r>
          </a:p>
        </p:txBody>
      </p:sp>
      <p:sp>
        <p:nvSpPr>
          <p:cNvPr name="TextBox 14" id="14"/>
          <p:cNvSpPr txBox="true"/>
          <p:nvPr/>
        </p:nvSpPr>
        <p:spPr>
          <a:xfrm rot="0">
            <a:off x="698488" y="7543165"/>
            <a:ext cx="10518597" cy="1180465"/>
          </a:xfrm>
          <a:prstGeom prst="rect">
            <a:avLst/>
          </a:prstGeom>
        </p:spPr>
        <p:txBody>
          <a:bodyPr anchor="t" rtlCol="false" tIns="0" lIns="0" bIns="0" rIns="0">
            <a:spAutoFit/>
          </a:bodyPr>
          <a:lstStyle/>
          <a:p>
            <a:pPr algn="l" marL="734059" indent="-367030" lvl="1">
              <a:lnSpc>
                <a:spcPts val="4759"/>
              </a:lnSpc>
              <a:buFont typeface="Arial"/>
              <a:buChar char="•"/>
            </a:pPr>
            <a:r>
              <a:rPr lang="en-US" b="true" sz="3399">
                <a:solidFill>
                  <a:srgbClr val="000000"/>
                </a:solidFill>
                <a:latin typeface="Noto Sans Bold"/>
                <a:ea typeface="Noto Sans Bold"/>
                <a:cs typeface="Noto Sans Bold"/>
                <a:sym typeface="Noto Sans Bold"/>
              </a:rPr>
              <a:t>Tự động hóa báo c</a:t>
            </a:r>
            <a:r>
              <a:rPr lang="en-US" b="true" sz="3399">
                <a:solidFill>
                  <a:srgbClr val="000000"/>
                </a:solidFill>
                <a:latin typeface="Noto Sans Bold"/>
                <a:ea typeface="Noto Sans Bold"/>
                <a:cs typeface="Noto Sans Bold"/>
                <a:sym typeface="Noto Sans Bold"/>
              </a:rPr>
              <a:t>áo </a:t>
            </a:r>
            <a:r>
              <a:rPr lang="en-US" sz="3399">
                <a:solidFill>
                  <a:srgbClr val="000000"/>
                </a:solidFill>
                <a:latin typeface="Noto Sans"/>
                <a:ea typeface="Noto Sans"/>
                <a:cs typeface="Noto Sans"/>
                <a:sym typeface="Noto Sans"/>
              </a:rPr>
              <a:t>thống kê doanh thu theo thời gian thực (Real-time).</a:t>
            </a:r>
          </a:p>
        </p:txBody>
      </p:sp>
      <p:sp>
        <p:nvSpPr>
          <p:cNvPr name="TextBox 15" id="15"/>
          <p:cNvSpPr txBox="true"/>
          <p:nvPr/>
        </p:nvSpPr>
        <p:spPr>
          <a:xfrm rot="0">
            <a:off x="17476014" y="9182100"/>
            <a:ext cx="274320" cy="573406"/>
          </a:xfrm>
          <a:prstGeom prst="rect">
            <a:avLst/>
          </a:prstGeom>
        </p:spPr>
        <p:txBody>
          <a:bodyPr anchor="t" rtlCol="false" tIns="0" lIns="0" bIns="0" rIns="0">
            <a:spAutoFit/>
          </a:bodyPr>
          <a:lstStyle/>
          <a:p>
            <a:pPr algn="ctr">
              <a:lnSpc>
                <a:spcPts val="4619"/>
              </a:lnSpc>
              <a:spcBef>
                <a:spcPct val="0"/>
              </a:spcBef>
            </a:pPr>
            <a:r>
              <a:rPr lang="en-US" sz="3299">
                <a:solidFill>
                  <a:srgbClr val="5B4F47"/>
                </a:solidFill>
                <a:latin typeface="Open Sauce"/>
                <a:ea typeface="Open Sauce"/>
                <a:cs typeface="Open Sauce"/>
                <a:sym typeface="Open Sauce"/>
              </a:rPr>
              <a:t>4</a:t>
            </a:r>
          </a:p>
        </p:txBody>
      </p:sp>
    </p:spTree>
  </p:cSld>
  <p:clrMapOvr>
    <a:masterClrMapping/>
  </p:clrMapOvr>
  <p:transition spd="fast">
    <p:push dir="l"/>
  </p:transition>
</p:sld>
</file>

<file path=ppt/slides/slide4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234371">
            <a:off x="3566086" y="-4237604"/>
            <a:ext cx="11155828" cy="18762209"/>
          </a:xfrm>
          <a:custGeom>
            <a:avLst/>
            <a:gdLst/>
            <a:ahLst/>
            <a:cxnLst/>
            <a:rect r="r" b="b" t="t" l="l"/>
            <a:pathLst>
              <a:path h="18762209" w="11155828">
                <a:moveTo>
                  <a:pt x="10275063" y="0"/>
                </a:moveTo>
                <a:lnTo>
                  <a:pt x="11155828" y="18266778"/>
                </a:lnTo>
                <a:lnTo>
                  <a:pt x="880765" y="18762208"/>
                </a:lnTo>
                <a:lnTo>
                  <a:pt x="0" y="495430"/>
                </a:lnTo>
                <a:lnTo>
                  <a:pt x="10275063" y="0"/>
                </a:lnTo>
                <a:close/>
              </a:path>
            </a:pathLst>
          </a:custGeom>
          <a:blipFill>
            <a:blip r:embed="rId2"/>
            <a:stretch>
              <a:fillRect l="-16198" t="-1284" r="-16198" b="-1284"/>
            </a:stretch>
          </a:blipFill>
        </p:spPr>
      </p:sp>
      <p:sp>
        <p:nvSpPr>
          <p:cNvPr name="Freeform 3" id="3"/>
          <p:cNvSpPr/>
          <p:nvPr/>
        </p:nvSpPr>
        <p:spPr>
          <a:xfrm flipH="false" flipV="false" rot="3215950">
            <a:off x="-495956" y="-920638"/>
            <a:ext cx="4456085" cy="4318351"/>
          </a:xfrm>
          <a:custGeom>
            <a:avLst/>
            <a:gdLst/>
            <a:ahLst/>
            <a:cxnLst/>
            <a:rect r="r" b="b" t="t" l="l"/>
            <a:pathLst>
              <a:path h="4318351" w="4456085">
                <a:moveTo>
                  <a:pt x="0" y="0"/>
                </a:moveTo>
                <a:lnTo>
                  <a:pt x="4456085" y="0"/>
                </a:lnTo>
                <a:lnTo>
                  <a:pt x="4456085" y="4318352"/>
                </a:lnTo>
                <a:lnTo>
                  <a:pt x="0" y="431835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4" id="4"/>
          <p:cNvSpPr/>
          <p:nvPr/>
        </p:nvSpPr>
        <p:spPr>
          <a:xfrm flipV="true">
            <a:off x="698400" y="1726797"/>
            <a:ext cx="16560812" cy="38099"/>
          </a:xfrm>
          <a:prstGeom prst="line">
            <a:avLst/>
          </a:prstGeom>
          <a:ln cap="flat" w="76200">
            <a:solidFill>
              <a:srgbClr val="000000"/>
            </a:solidFill>
            <a:prstDash val="solid"/>
            <a:headEnd type="none" len="sm" w="sm"/>
            <a:tailEnd type="none" len="sm" w="sm"/>
          </a:ln>
        </p:spPr>
      </p:sp>
      <p:sp>
        <p:nvSpPr>
          <p:cNvPr name="Freeform 5" id="5"/>
          <p:cNvSpPr/>
          <p:nvPr/>
        </p:nvSpPr>
        <p:spPr>
          <a:xfrm flipH="false" flipV="false" rot="0">
            <a:off x="3022378" y="2524122"/>
            <a:ext cx="12694941" cy="7505884"/>
          </a:xfrm>
          <a:custGeom>
            <a:avLst/>
            <a:gdLst/>
            <a:ahLst/>
            <a:cxnLst/>
            <a:rect r="r" b="b" t="t" l="l"/>
            <a:pathLst>
              <a:path h="7505884" w="12694941">
                <a:moveTo>
                  <a:pt x="0" y="0"/>
                </a:moveTo>
                <a:lnTo>
                  <a:pt x="12694941" y="0"/>
                </a:lnTo>
                <a:lnTo>
                  <a:pt x="12694941" y="7505884"/>
                </a:lnTo>
                <a:lnTo>
                  <a:pt x="0" y="7505884"/>
                </a:lnTo>
                <a:lnTo>
                  <a:pt x="0" y="0"/>
                </a:lnTo>
                <a:close/>
              </a:path>
            </a:pathLst>
          </a:custGeom>
          <a:blipFill>
            <a:blip r:embed="rId5"/>
            <a:stretch>
              <a:fillRect l="0" t="0" r="0" b="0"/>
            </a:stretch>
          </a:blipFill>
        </p:spPr>
      </p:sp>
      <p:sp>
        <p:nvSpPr>
          <p:cNvPr name="TextBox 6" id="6"/>
          <p:cNvSpPr txBox="true"/>
          <p:nvPr/>
        </p:nvSpPr>
        <p:spPr>
          <a:xfrm rot="0">
            <a:off x="598671" y="239077"/>
            <a:ext cx="16660629" cy="1144270"/>
          </a:xfrm>
          <a:prstGeom prst="rect">
            <a:avLst/>
          </a:prstGeom>
        </p:spPr>
        <p:txBody>
          <a:bodyPr anchor="t" rtlCol="false" tIns="0" lIns="0" bIns="0" rIns="0">
            <a:spAutoFit/>
          </a:bodyPr>
          <a:lstStyle/>
          <a:p>
            <a:pPr algn="l">
              <a:lnSpc>
                <a:spcPts val="9379"/>
              </a:lnSpc>
            </a:pPr>
            <a:r>
              <a:rPr lang="en-US" sz="6699" b="true">
                <a:solidFill>
                  <a:srgbClr val="000000"/>
                </a:solidFill>
                <a:latin typeface="Noto Sans Bold"/>
                <a:ea typeface="Noto Sans Bold"/>
                <a:cs typeface="Noto Sans Bold"/>
                <a:sym typeface="Noto Sans Bold"/>
              </a:rPr>
              <a:t>MÔ TẢ ỨNG DỤNG TỪNG THÀNH VIÊN</a:t>
            </a:r>
          </a:p>
        </p:txBody>
      </p:sp>
      <p:sp>
        <p:nvSpPr>
          <p:cNvPr name="TextBox 7" id="7"/>
          <p:cNvSpPr txBox="true"/>
          <p:nvPr/>
        </p:nvSpPr>
        <p:spPr>
          <a:xfrm rot="0">
            <a:off x="0" y="2060171"/>
            <a:ext cx="12296329" cy="463951"/>
          </a:xfrm>
          <a:prstGeom prst="rect">
            <a:avLst/>
          </a:prstGeom>
        </p:spPr>
        <p:txBody>
          <a:bodyPr anchor="t" rtlCol="false" tIns="0" lIns="0" bIns="0" rIns="0">
            <a:spAutoFit/>
          </a:bodyPr>
          <a:lstStyle/>
          <a:p>
            <a:pPr algn="ctr">
              <a:lnSpc>
                <a:spcPts val="3827"/>
              </a:lnSpc>
              <a:spcBef>
                <a:spcPct val="0"/>
              </a:spcBef>
            </a:pPr>
            <a:r>
              <a:rPr lang="en-US" b="true" sz="2734" spc="273">
                <a:solidFill>
                  <a:srgbClr val="000000"/>
                </a:solidFill>
                <a:latin typeface="Open Sauce Bold"/>
                <a:ea typeface="Open Sauce Bold"/>
                <a:cs typeface="Open Sauce Bold"/>
                <a:sym typeface="Open Sauce Bold"/>
              </a:rPr>
              <a:t>QUẢN LÍ HÓA ĐƠN _ NGUYÊN (STORED PROCEDURES)</a:t>
            </a:r>
          </a:p>
        </p:txBody>
      </p:sp>
      <p:sp>
        <p:nvSpPr>
          <p:cNvPr name="TextBox 8" id="8"/>
          <p:cNvSpPr txBox="true"/>
          <p:nvPr/>
        </p:nvSpPr>
        <p:spPr>
          <a:xfrm rot="0">
            <a:off x="17342664" y="9182100"/>
            <a:ext cx="541020" cy="573406"/>
          </a:xfrm>
          <a:prstGeom prst="rect">
            <a:avLst/>
          </a:prstGeom>
        </p:spPr>
        <p:txBody>
          <a:bodyPr anchor="t" rtlCol="false" tIns="0" lIns="0" bIns="0" rIns="0">
            <a:spAutoFit/>
          </a:bodyPr>
          <a:lstStyle/>
          <a:p>
            <a:pPr algn="ctr">
              <a:lnSpc>
                <a:spcPts val="4619"/>
              </a:lnSpc>
              <a:spcBef>
                <a:spcPct val="0"/>
              </a:spcBef>
            </a:pPr>
            <a:r>
              <a:rPr lang="en-US" sz="3299">
                <a:solidFill>
                  <a:srgbClr val="5B4F47"/>
                </a:solidFill>
                <a:latin typeface="Open Sauce"/>
                <a:ea typeface="Open Sauce"/>
                <a:cs typeface="Open Sauce"/>
                <a:sym typeface="Open Sauce"/>
              </a:rPr>
              <a:t>40</a:t>
            </a:r>
          </a:p>
        </p:txBody>
      </p:sp>
    </p:spTree>
  </p:cSld>
  <p:clrMapOvr>
    <a:masterClrMapping/>
  </p:clrMapOvr>
  <p:transition spd="fast">
    <p:push dir="l"/>
  </p:transition>
</p:sld>
</file>

<file path=ppt/slides/slide4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234371">
            <a:off x="3566086" y="-4237604"/>
            <a:ext cx="11155828" cy="18762209"/>
          </a:xfrm>
          <a:custGeom>
            <a:avLst/>
            <a:gdLst/>
            <a:ahLst/>
            <a:cxnLst/>
            <a:rect r="r" b="b" t="t" l="l"/>
            <a:pathLst>
              <a:path h="18762209" w="11155828">
                <a:moveTo>
                  <a:pt x="10275063" y="0"/>
                </a:moveTo>
                <a:lnTo>
                  <a:pt x="11155828" y="18266778"/>
                </a:lnTo>
                <a:lnTo>
                  <a:pt x="880765" y="18762208"/>
                </a:lnTo>
                <a:lnTo>
                  <a:pt x="0" y="495430"/>
                </a:lnTo>
                <a:lnTo>
                  <a:pt x="10275063" y="0"/>
                </a:lnTo>
                <a:close/>
              </a:path>
            </a:pathLst>
          </a:custGeom>
          <a:blipFill>
            <a:blip r:embed="rId2"/>
            <a:stretch>
              <a:fillRect l="-16198" t="-1284" r="-16198" b="-1284"/>
            </a:stretch>
          </a:blipFill>
        </p:spPr>
      </p:sp>
      <p:sp>
        <p:nvSpPr>
          <p:cNvPr name="Freeform 3" id="3"/>
          <p:cNvSpPr/>
          <p:nvPr/>
        </p:nvSpPr>
        <p:spPr>
          <a:xfrm flipH="false" flipV="false" rot="3215950">
            <a:off x="-495956" y="-920638"/>
            <a:ext cx="4456085" cy="4318351"/>
          </a:xfrm>
          <a:custGeom>
            <a:avLst/>
            <a:gdLst/>
            <a:ahLst/>
            <a:cxnLst/>
            <a:rect r="r" b="b" t="t" l="l"/>
            <a:pathLst>
              <a:path h="4318351" w="4456085">
                <a:moveTo>
                  <a:pt x="0" y="0"/>
                </a:moveTo>
                <a:lnTo>
                  <a:pt x="4456085" y="0"/>
                </a:lnTo>
                <a:lnTo>
                  <a:pt x="4456085" y="4318352"/>
                </a:lnTo>
                <a:lnTo>
                  <a:pt x="0" y="431835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4" id="4"/>
          <p:cNvSpPr/>
          <p:nvPr/>
        </p:nvSpPr>
        <p:spPr>
          <a:xfrm flipV="true">
            <a:off x="698400" y="1726797"/>
            <a:ext cx="16560812" cy="38099"/>
          </a:xfrm>
          <a:prstGeom prst="line">
            <a:avLst/>
          </a:prstGeom>
          <a:ln cap="flat" w="76200">
            <a:solidFill>
              <a:srgbClr val="000000"/>
            </a:solidFill>
            <a:prstDash val="solid"/>
            <a:headEnd type="none" len="sm" w="sm"/>
            <a:tailEnd type="none" len="sm" w="sm"/>
          </a:ln>
        </p:spPr>
      </p:sp>
      <p:sp>
        <p:nvSpPr>
          <p:cNvPr name="Freeform 5" id="5"/>
          <p:cNvSpPr/>
          <p:nvPr/>
        </p:nvSpPr>
        <p:spPr>
          <a:xfrm flipH="false" flipV="false" rot="0">
            <a:off x="2927206" y="2828922"/>
            <a:ext cx="12003558" cy="7287311"/>
          </a:xfrm>
          <a:custGeom>
            <a:avLst/>
            <a:gdLst/>
            <a:ahLst/>
            <a:cxnLst/>
            <a:rect r="r" b="b" t="t" l="l"/>
            <a:pathLst>
              <a:path h="7287311" w="12003558">
                <a:moveTo>
                  <a:pt x="0" y="0"/>
                </a:moveTo>
                <a:lnTo>
                  <a:pt x="12003559" y="0"/>
                </a:lnTo>
                <a:lnTo>
                  <a:pt x="12003559" y="7287311"/>
                </a:lnTo>
                <a:lnTo>
                  <a:pt x="0" y="7287311"/>
                </a:lnTo>
                <a:lnTo>
                  <a:pt x="0" y="0"/>
                </a:lnTo>
                <a:close/>
              </a:path>
            </a:pathLst>
          </a:custGeom>
          <a:blipFill>
            <a:blip r:embed="rId5"/>
            <a:stretch>
              <a:fillRect l="0" t="0" r="0" b="0"/>
            </a:stretch>
          </a:blipFill>
        </p:spPr>
      </p:sp>
      <p:sp>
        <p:nvSpPr>
          <p:cNvPr name="TextBox 6" id="6"/>
          <p:cNvSpPr txBox="true"/>
          <p:nvPr/>
        </p:nvSpPr>
        <p:spPr>
          <a:xfrm rot="0">
            <a:off x="598671" y="239077"/>
            <a:ext cx="16660629" cy="1144270"/>
          </a:xfrm>
          <a:prstGeom prst="rect">
            <a:avLst/>
          </a:prstGeom>
        </p:spPr>
        <p:txBody>
          <a:bodyPr anchor="t" rtlCol="false" tIns="0" lIns="0" bIns="0" rIns="0">
            <a:spAutoFit/>
          </a:bodyPr>
          <a:lstStyle/>
          <a:p>
            <a:pPr algn="l">
              <a:lnSpc>
                <a:spcPts val="9379"/>
              </a:lnSpc>
            </a:pPr>
            <a:r>
              <a:rPr lang="en-US" sz="6699" b="true">
                <a:solidFill>
                  <a:srgbClr val="000000"/>
                </a:solidFill>
                <a:latin typeface="Noto Sans Bold"/>
                <a:ea typeface="Noto Sans Bold"/>
                <a:cs typeface="Noto Sans Bold"/>
                <a:sym typeface="Noto Sans Bold"/>
              </a:rPr>
              <a:t>MÔ TẢ ỨNG DỤNG TỪNG THÀNH VIÊN</a:t>
            </a:r>
          </a:p>
        </p:txBody>
      </p:sp>
      <p:sp>
        <p:nvSpPr>
          <p:cNvPr name="TextBox 7" id="7"/>
          <p:cNvSpPr txBox="true"/>
          <p:nvPr/>
        </p:nvSpPr>
        <p:spPr>
          <a:xfrm rot="0">
            <a:off x="0" y="2060171"/>
            <a:ext cx="10693651" cy="463951"/>
          </a:xfrm>
          <a:prstGeom prst="rect">
            <a:avLst/>
          </a:prstGeom>
        </p:spPr>
        <p:txBody>
          <a:bodyPr anchor="t" rtlCol="false" tIns="0" lIns="0" bIns="0" rIns="0">
            <a:spAutoFit/>
          </a:bodyPr>
          <a:lstStyle/>
          <a:p>
            <a:pPr algn="ctr">
              <a:lnSpc>
                <a:spcPts val="3827"/>
              </a:lnSpc>
              <a:spcBef>
                <a:spcPct val="0"/>
              </a:spcBef>
            </a:pPr>
            <a:r>
              <a:rPr lang="en-US" b="true" sz="2734" spc="273">
                <a:solidFill>
                  <a:srgbClr val="000000"/>
                </a:solidFill>
                <a:latin typeface="Open Sauce Bold"/>
                <a:ea typeface="Open Sauce Bold"/>
                <a:cs typeface="Open Sauce Bold"/>
                <a:sym typeface="Open Sauce Bold"/>
              </a:rPr>
              <a:t>QUẢN LÍ HÓA ĐƠN _ NGUYÊN (TRANSACTION )</a:t>
            </a:r>
          </a:p>
        </p:txBody>
      </p:sp>
      <p:sp>
        <p:nvSpPr>
          <p:cNvPr name="TextBox 8" id="8"/>
          <p:cNvSpPr txBox="true"/>
          <p:nvPr/>
        </p:nvSpPr>
        <p:spPr>
          <a:xfrm rot="0">
            <a:off x="17396004" y="9182100"/>
            <a:ext cx="434340" cy="573406"/>
          </a:xfrm>
          <a:prstGeom prst="rect">
            <a:avLst/>
          </a:prstGeom>
        </p:spPr>
        <p:txBody>
          <a:bodyPr anchor="t" rtlCol="false" tIns="0" lIns="0" bIns="0" rIns="0">
            <a:spAutoFit/>
          </a:bodyPr>
          <a:lstStyle/>
          <a:p>
            <a:pPr algn="ctr">
              <a:lnSpc>
                <a:spcPts val="4619"/>
              </a:lnSpc>
              <a:spcBef>
                <a:spcPct val="0"/>
              </a:spcBef>
            </a:pPr>
            <a:r>
              <a:rPr lang="en-US" sz="3299">
                <a:solidFill>
                  <a:srgbClr val="5B4F47"/>
                </a:solidFill>
                <a:latin typeface="Open Sauce"/>
                <a:ea typeface="Open Sauce"/>
                <a:cs typeface="Open Sauce"/>
                <a:sym typeface="Open Sauce"/>
              </a:rPr>
              <a:t>41</a:t>
            </a:r>
          </a:p>
        </p:txBody>
      </p:sp>
    </p:spTree>
  </p:cSld>
  <p:clrMapOvr>
    <a:masterClrMapping/>
  </p:clrMapOvr>
  <p:transition spd="fast">
    <p:push dir="l"/>
  </p:transition>
</p:sld>
</file>

<file path=ppt/slides/slide4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234371">
            <a:off x="3566086" y="-4237604"/>
            <a:ext cx="11155828" cy="18762209"/>
          </a:xfrm>
          <a:custGeom>
            <a:avLst/>
            <a:gdLst/>
            <a:ahLst/>
            <a:cxnLst/>
            <a:rect r="r" b="b" t="t" l="l"/>
            <a:pathLst>
              <a:path h="18762209" w="11155828">
                <a:moveTo>
                  <a:pt x="10275063" y="0"/>
                </a:moveTo>
                <a:lnTo>
                  <a:pt x="11155828" y="18266778"/>
                </a:lnTo>
                <a:lnTo>
                  <a:pt x="880765" y="18762208"/>
                </a:lnTo>
                <a:lnTo>
                  <a:pt x="0" y="495430"/>
                </a:lnTo>
                <a:lnTo>
                  <a:pt x="10275063" y="0"/>
                </a:lnTo>
                <a:close/>
              </a:path>
            </a:pathLst>
          </a:custGeom>
          <a:blipFill>
            <a:blip r:embed="rId2"/>
            <a:stretch>
              <a:fillRect l="-16198" t="-1284" r="-16198" b="-1284"/>
            </a:stretch>
          </a:blipFill>
        </p:spPr>
      </p:sp>
      <p:sp>
        <p:nvSpPr>
          <p:cNvPr name="Freeform 3" id="3"/>
          <p:cNvSpPr/>
          <p:nvPr/>
        </p:nvSpPr>
        <p:spPr>
          <a:xfrm flipH="false" flipV="false" rot="3215950">
            <a:off x="-495956" y="-920638"/>
            <a:ext cx="4456085" cy="4318351"/>
          </a:xfrm>
          <a:custGeom>
            <a:avLst/>
            <a:gdLst/>
            <a:ahLst/>
            <a:cxnLst/>
            <a:rect r="r" b="b" t="t" l="l"/>
            <a:pathLst>
              <a:path h="4318351" w="4456085">
                <a:moveTo>
                  <a:pt x="0" y="0"/>
                </a:moveTo>
                <a:lnTo>
                  <a:pt x="4456085" y="0"/>
                </a:lnTo>
                <a:lnTo>
                  <a:pt x="4456085" y="4318352"/>
                </a:lnTo>
                <a:lnTo>
                  <a:pt x="0" y="431835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4" id="4"/>
          <p:cNvSpPr/>
          <p:nvPr/>
        </p:nvSpPr>
        <p:spPr>
          <a:xfrm flipV="true">
            <a:off x="698400" y="1726797"/>
            <a:ext cx="16560812" cy="38099"/>
          </a:xfrm>
          <a:prstGeom prst="line">
            <a:avLst/>
          </a:prstGeom>
          <a:ln cap="flat" w="76200">
            <a:solidFill>
              <a:srgbClr val="000000"/>
            </a:solidFill>
            <a:prstDash val="solid"/>
            <a:headEnd type="none" len="sm" w="sm"/>
            <a:tailEnd type="none" len="sm" w="sm"/>
          </a:ln>
        </p:spPr>
      </p:sp>
      <p:sp>
        <p:nvSpPr>
          <p:cNvPr name="Freeform 5" id="5"/>
          <p:cNvSpPr/>
          <p:nvPr/>
        </p:nvSpPr>
        <p:spPr>
          <a:xfrm flipH="false" flipV="false" rot="0">
            <a:off x="2365640" y="2828922"/>
            <a:ext cx="12802635" cy="7023389"/>
          </a:xfrm>
          <a:custGeom>
            <a:avLst/>
            <a:gdLst/>
            <a:ahLst/>
            <a:cxnLst/>
            <a:rect r="r" b="b" t="t" l="l"/>
            <a:pathLst>
              <a:path h="7023389" w="12802635">
                <a:moveTo>
                  <a:pt x="0" y="0"/>
                </a:moveTo>
                <a:lnTo>
                  <a:pt x="12802635" y="0"/>
                </a:lnTo>
                <a:lnTo>
                  <a:pt x="12802635" y="7023389"/>
                </a:lnTo>
                <a:lnTo>
                  <a:pt x="0" y="7023389"/>
                </a:lnTo>
                <a:lnTo>
                  <a:pt x="0" y="0"/>
                </a:lnTo>
                <a:close/>
              </a:path>
            </a:pathLst>
          </a:custGeom>
          <a:blipFill>
            <a:blip r:embed="rId5"/>
            <a:stretch>
              <a:fillRect l="0" t="0" r="0" b="0"/>
            </a:stretch>
          </a:blipFill>
        </p:spPr>
      </p:sp>
      <p:sp>
        <p:nvSpPr>
          <p:cNvPr name="TextBox 6" id="6"/>
          <p:cNvSpPr txBox="true"/>
          <p:nvPr/>
        </p:nvSpPr>
        <p:spPr>
          <a:xfrm rot="0">
            <a:off x="598671" y="239077"/>
            <a:ext cx="16660629" cy="1144270"/>
          </a:xfrm>
          <a:prstGeom prst="rect">
            <a:avLst/>
          </a:prstGeom>
        </p:spPr>
        <p:txBody>
          <a:bodyPr anchor="t" rtlCol="false" tIns="0" lIns="0" bIns="0" rIns="0">
            <a:spAutoFit/>
          </a:bodyPr>
          <a:lstStyle/>
          <a:p>
            <a:pPr algn="l">
              <a:lnSpc>
                <a:spcPts val="9379"/>
              </a:lnSpc>
            </a:pPr>
            <a:r>
              <a:rPr lang="en-US" sz="6699" b="true">
                <a:solidFill>
                  <a:srgbClr val="000000"/>
                </a:solidFill>
                <a:latin typeface="Noto Sans Bold"/>
                <a:ea typeface="Noto Sans Bold"/>
                <a:cs typeface="Noto Sans Bold"/>
                <a:sym typeface="Noto Sans Bold"/>
              </a:rPr>
              <a:t>MÔ TẢ ỨNG DỤNG TỪNG THÀNH VIÊN</a:t>
            </a:r>
          </a:p>
        </p:txBody>
      </p:sp>
      <p:sp>
        <p:nvSpPr>
          <p:cNvPr name="TextBox 7" id="7"/>
          <p:cNvSpPr txBox="true"/>
          <p:nvPr/>
        </p:nvSpPr>
        <p:spPr>
          <a:xfrm rot="0">
            <a:off x="0" y="2060171"/>
            <a:ext cx="9350915" cy="463951"/>
          </a:xfrm>
          <a:prstGeom prst="rect">
            <a:avLst/>
          </a:prstGeom>
        </p:spPr>
        <p:txBody>
          <a:bodyPr anchor="t" rtlCol="false" tIns="0" lIns="0" bIns="0" rIns="0">
            <a:spAutoFit/>
          </a:bodyPr>
          <a:lstStyle/>
          <a:p>
            <a:pPr algn="ctr">
              <a:lnSpc>
                <a:spcPts val="3827"/>
              </a:lnSpc>
              <a:spcBef>
                <a:spcPct val="0"/>
              </a:spcBef>
            </a:pPr>
            <a:r>
              <a:rPr lang="en-US" b="true" sz="2734" spc="273">
                <a:solidFill>
                  <a:srgbClr val="000000"/>
                </a:solidFill>
                <a:latin typeface="Open Sauce Bold"/>
                <a:ea typeface="Open Sauce Bold"/>
                <a:cs typeface="Open Sauce Bold"/>
                <a:sym typeface="Open Sauce Bold"/>
              </a:rPr>
              <a:t>QUẢN LÍ HÓA ĐƠN _ NGUYÊN (CURSOR)</a:t>
            </a:r>
          </a:p>
        </p:txBody>
      </p:sp>
      <p:sp>
        <p:nvSpPr>
          <p:cNvPr name="TextBox 8" id="8"/>
          <p:cNvSpPr txBox="true"/>
          <p:nvPr/>
        </p:nvSpPr>
        <p:spPr>
          <a:xfrm rot="0">
            <a:off x="17346474" y="9182100"/>
            <a:ext cx="533400" cy="573406"/>
          </a:xfrm>
          <a:prstGeom prst="rect">
            <a:avLst/>
          </a:prstGeom>
        </p:spPr>
        <p:txBody>
          <a:bodyPr anchor="t" rtlCol="false" tIns="0" lIns="0" bIns="0" rIns="0">
            <a:spAutoFit/>
          </a:bodyPr>
          <a:lstStyle/>
          <a:p>
            <a:pPr algn="ctr">
              <a:lnSpc>
                <a:spcPts val="4619"/>
              </a:lnSpc>
              <a:spcBef>
                <a:spcPct val="0"/>
              </a:spcBef>
            </a:pPr>
            <a:r>
              <a:rPr lang="en-US" sz="3299">
                <a:solidFill>
                  <a:srgbClr val="5B4F47"/>
                </a:solidFill>
                <a:latin typeface="Open Sauce"/>
                <a:ea typeface="Open Sauce"/>
                <a:cs typeface="Open Sauce"/>
                <a:sym typeface="Open Sauce"/>
              </a:rPr>
              <a:t>42</a:t>
            </a:r>
          </a:p>
        </p:txBody>
      </p:sp>
    </p:spTree>
  </p:cSld>
  <p:clrMapOvr>
    <a:masterClrMapping/>
  </p:clrMapOvr>
  <p:transition spd="fast">
    <p:push dir="l"/>
  </p:transition>
</p:sld>
</file>

<file path=ppt/slides/slide4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234371">
            <a:off x="3566086" y="-4237604"/>
            <a:ext cx="11155828" cy="18762209"/>
          </a:xfrm>
          <a:custGeom>
            <a:avLst/>
            <a:gdLst/>
            <a:ahLst/>
            <a:cxnLst/>
            <a:rect r="r" b="b" t="t" l="l"/>
            <a:pathLst>
              <a:path h="18762209" w="11155828">
                <a:moveTo>
                  <a:pt x="10275063" y="0"/>
                </a:moveTo>
                <a:lnTo>
                  <a:pt x="11155828" y="18266778"/>
                </a:lnTo>
                <a:lnTo>
                  <a:pt x="880765" y="18762208"/>
                </a:lnTo>
                <a:lnTo>
                  <a:pt x="0" y="495430"/>
                </a:lnTo>
                <a:lnTo>
                  <a:pt x="10275063" y="0"/>
                </a:lnTo>
                <a:close/>
              </a:path>
            </a:pathLst>
          </a:custGeom>
          <a:blipFill>
            <a:blip r:embed="rId2"/>
            <a:stretch>
              <a:fillRect l="-16198" t="-1284" r="-16198" b="-1284"/>
            </a:stretch>
          </a:blipFill>
        </p:spPr>
      </p:sp>
      <p:sp>
        <p:nvSpPr>
          <p:cNvPr name="Freeform 3" id="3"/>
          <p:cNvSpPr/>
          <p:nvPr/>
        </p:nvSpPr>
        <p:spPr>
          <a:xfrm flipH="false" flipV="false" rot="3215950">
            <a:off x="-495956" y="-920638"/>
            <a:ext cx="4456085" cy="4318351"/>
          </a:xfrm>
          <a:custGeom>
            <a:avLst/>
            <a:gdLst/>
            <a:ahLst/>
            <a:cxnLst/>
            <a:rect r="r" b="b" t="t" l="l"/>
            <a:pathLst>
              <a:path h="4318351" w="4456085">
                <a:moveTo>
                  <a:pt x="0" y="0"/>
                </a:moveTo>
                <a:lnTo>
                  <a:pt x="4456085" y="0"/>
                </a:lnTo>
                <a:lnTo>
                  <a:pt x="4456085" y="4318352"/>
                </a:lnTo>
                <a:lnTo>
                  <a:pt x="0" y="431835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4" id="4"/>
          <p:cNvSpPr/>
          <p:nvPr/>
        </p:nvSpPr>
        <p:spPr>
          <a:xfrm flipV="true">
            <a:off x="698400" y="1726797"/>
            <a:ext cx="16560812" cy="38099"/>
          </a:xfrm>
          <a:prstGeom prst="line">
            <a:avLst/>
          </a:prstGeom>
          <a:ln cap="flat" w="76200">
            <a:solidFill>
              <a:srgbClr val="000000"/>
            </a:solidFill>
            <a:prstDash val="solid"/>
            <a:headEnd type="none" len="sm" w="sm"/>
            <a:tailEnd type="none" len="sm" w="sm"/>
          </a:ln>
        </p:spPr>
      </p:sp>
      <p:sp>
        <p:nvSpPr>
          <p:cNvPr name="Freeform 5" id="5"/>
          <p:cNvSpPr/>
          <p:nvPr/>
        </p:nvSpPr>
        <p:spPr>
          <a:xfrm flipH="false" flipV="false" rot="0">
            <a:off x="2675866" y="2828922"/>
            <a:ext cx="12226521" cy="7228931"/>
          </a:xfrm>
          <a:custGeom>
            <a:avLst/>
            <a:gdLst/>
            <a:ahLst/>
            <a:cxnLst/>
            <a:rect r="r" b="b" t="t" l="l"/>
            <a:pathLst>
              <a:path h="7228931" w="12226521">
                <a:moveTo>
                  <a:pt x="0" y="0"/>
                </a:moveTo>
                <a:lnTo>
                  <a:pt x="12226521" y="0"/>
                </a:lnTo>
                <a:lnTo>
                  <a:pt x="12226521" y="7228931"/>
                </a:lnTo>
                <a:lnTo>
                  <a:pt x="0" y="7228931"/>
                </a:lnTo>
                <a:lnTo>
                  <a:pt x="0" y="0"/>
                </a:lnTo>
                <a:close/>
              </a:path>
            </a:pathLst>
          </a:custGeom>
          <a:blipFill>
            <a:blip r:embed="rId5"/>
            <a:stretch>
              <a:fillRect l="0" t="0" r="0" b="0"/>
            </a:stretch>
          </a:blipFill>
        </p:spPr>
      </p:sp>
      <p:sp>
        <p:nvSpPr>
          <p:cNvPr name="TextBox 6" id="6"/>
          <p:cNvSpPr txBox="true"/>
          <p:nvPr/>
        </p:nvSpPr>
        <p:spPr>
          <a:xfrm rot="0">
            <a:off x="598671" y="239077"/>
            <a:ext cx="16660629" cy="1144270"/>
          </a:xfrm>
          <a:prstGeom prst="rect">
            <a:avLst/>
          </a:prstGeom>
        </p:spPr>
        <p:txBody>
          <a:bodyPr anchor="t" rtlCol="false" tIns="0" lIns="0" bIns="0" rIns="0">
            <a:spAutoFit/>
          </a:bodyPr>
          <a:lstStyle/>
          <a:p>
            <a:pPr algn="l">
              <a:lnSpc>
                <a:spcPts val="9379"/>
              </a:lnSpc>
            </a:pPr>
            <a:r>
              <a:rPr lang="en-US" sz="6699" b="true">
                <a:solidFill>
                  <a:srgbClr val="000000"/>
                </a:solidFill>
                <a:latin typeface="Noto Sans Bold"/>
                <a:ea typeface="Noto Sans Bold"/>
                <a:cs typeface="Noto Sans Bold"/>
                <a:sym typeface="Noto Sans Bold"/>
              </a:rPr>
              <a:t>MÔ TẢ ỨNG DỤNG TỪNG THÀNH VIÊN</a:t>
            </a:r>
          </a:p>
        </p:txBody>
      </p:sp>
      <p:sp>
        <p:nvSpPr>
          <p:cNvPr name="TextBox 7" id="7"/>
          <p:cNvSpPr txBox="true"/>
          <p:nvPr/>
        </p:nvSpPr>
        <p:spPr>
          <a:xfrm rot="0">
            <a:off x="0" y="2060171"/>
            <a:ext cx="12296329" cy="463951"/>
          </a:xfrm>
          <a:prstGeom prst="rect">
            <a:avLst/>
          </a:prstGeom>
        </p:spPr>
        <p:txBody>
          <a:bodyPr anchor="t" rtlCol="false" tIns="0" lIns="0" bIns="0" rIns="0">
            <a:spAutoFit/>
          </a:bodyPr>
          <a:lstStyle/>
          <a:p>
            <a:pPr algn="ctr">
              <a:lnSpc>
                <a:spcPts val="3827"/>
              </a:lnSpc>
              <a:spcBef>
                <a:spcPct val="0"/>
              </a:spcBef>
            </a:pPr>
            <a:r>
              <a:rPr lang="en-US" b="true" sz="2734" spc="273">
                <a:solidFill>
                  <a:srgbClr val="000000"/>
                </a:solidFill>
                <a:latin typeface="Open Sauce Bold"/>
                <a:ea typeface="Open Sauce Bold"/>
                <a:cs typeface="Open Sauce Bold"/>
                <a:sym typeface="Open Sauce Bold"/>
              </a:rPr>
              <a:t>QUẢN LÍ HÓA ĐƠN _ NGUYÊN (STORED PROCEDURES)</a:t>
            </a:r>
          </a:p>
        </p:txBody>
      </p:sp>
      <p:sp>
        <p:nvSpPr>
          <p:cNvPr name="TextBox 8" id="8"/>
          <p:cNvSpPr txBox="true"/>
          <p:nvPr/>
        </p:nvSpPr>
        <p:spPr>
          <a:xfrm rot="0">
            <a:off x="17338854" y="9182100"/>
            <a:ext cx="548640" cy="573406"/>
          </a:xfrm>
          <a:prstGeom prst="rect">
            <a:avLst/>
          </a:prstGeom>
        </p:spPr>
        <p:txBody>
          <a:bodyPr anchor="t" rtlCol="false" tIns="0" lIns="0" bIns="0" rIns="0">
            <a:spAutoFit/>
          </a:bodyPr>
          <a:lstStyle/>
          <a:p>
            <a:pPr algn="ctr">
              <a:lnSpc>
                <a:spcPts val="4619"/>
              </a:lnSpc>
              <a:spcBef>
                <a:spcPct val="0"/>
              </a:spcBef>
            </a:pPr>
            <a:r>
              <a:rPr lang="en-US" sz="3299">
                <a:solidFill>
                  <a:srgbClr val="5B4F47"/>
                </a:solidFill>
                <a:latin typeface="Open Sauce"/>
                <a:ea typeface="Open Sauce"/>
                <a:cs typeface="Open Sauce"/>
                <a:sym typeface="Open Sauce"/>
              </a:rPr>
              <a:t>43</a:t>
            </a:r>
          </a:p>
        </p:txBody>
      </p:sp>
    </p:spTree>
  </p:cSld>
  <p:clrMapOvr>
    <a:masterClrMapping/>
  </p:clrMapOvr>
  <p:transition spd="fast">
    <p:push dir="l"/>
  </p:transition>
</p:sld>
</file>

<file path=ppt/slides/slide4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234371">
            <a:off x="3566086" y="-4237604"/>
            <a:ext cx="11155828" cy="18762209"/>
          </a:xfrm>
          <a:custGeom>
            <a:avLst/>
            <a:gdLst/>
            <a:ahLst/>
            <a:cxnLst/>
            <a:rect r="r" b="b" t="t" l="l"/>
            <a:pathLst>
              <a:path h="18762209" w="11155828">
                <a:moveTo>
                  <a:pt x="10275063" y="0"/>
                </a:moveTo>
                <a:lnTo>
                  <a:pt x="11155828" y="18266778"/>
                </a:lnTo>
                <a:lnTo>
                  <a:pt x="880765" y="18762208"/>
                </a:lnTo>
                <a:lnTo>
                  <a:pt x="0" y="495430"/>
                </a:lnTo>
                <a:lnTo>
                  <a:pt x="10275063" y="0"/>
                </a:lnTo>
                <a:close/>
              </a:path>
            </a:pathLst>
          </a:custGeom>
          <a:blipFill>
            <a:blip r:embed="rId2"/>
            <a:stretch>
              <a:fillRect l="-16198" t="-1284" r="-16198" b="-1284"/>
            </a:stretch>
          </a:blipFill>
        </p:spPr>
      </p:sp>
      <p:sp>
        <p:nvSpPr>
          <p:cNvPr name="Freeform 3" id="3"/>
          <p:cNvSpPr/>
          <p:nvPr/>
        </p:nvSpPr>
        <p:spPr>
          <a:xfrm flipH="false" flipV="false" rot="3215950">
            <a:off x="-495956" y="-920638"/>
            <a:ext cx="4456085" cy="4318351"/>
          </a:xfrm>
          <a:custGeom>
            <a:avLst/>
            <a:gdLst/>
            <a:ahLst/>
            <a:cxnLst/>
            <a:rect r="r" b="b" t="t" l="l"/>
            <a:pathLst>
              <a:path h="4318351" w="4456085">
                <a:moveTo>
                  <a:pt x="0" y="0"/>
                </a:moveTo>
                <a:lnTo>
                  <a:pt x="4456085" y="0"/>
                </a:lnTo>
                <a:lnTo>
                  <a:pt x="4456085" y="4318352"/>
                </a:lnTo>
                <a:lnTo>
                  <a:pt x="0" y="431835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4" id="4"/>
          <p:cNvSpPr/>
          <p:nvPr/>
        </p:nvSpPr>
        <p:spPr>
          <a:xfrm flipV="true">
            <a:off x="698400" y="1726797"/>
            <a:ext cx="16560812" cy="38099"/>
          </a:xfrm>
          <a:prstGeom prst="line">
            <a:avLst/>
          </a:prstGeom>
          <a:ln cap="flat" w="76200">
            <a:solidFill>
              <a:srgbClr val="000000"/>
            </a:solidFill>
            <a:prstDash val="solid"/>
            <a:headEnd type="none" len="sm" w="sm"/>
            <a:tailEnd type="none" len="sm" w="sm"/>
          </a:ln>
        </p:spPr>
      </p:sp>
      <p:sp>
        <p:nvSpPr>
          <p:cNvPr name="Freeform 5" id="5"/>
          <p:cNvSpPr/>
          <p:nvPr/>
        </p:nvSpPr>
        <p:spPr>
          <a:xfrm flipH="false" flipV="false" rot="0">
            <a:off x="4713500" y="2524122"/>
            <a:ext cx="8430971" cy="7427326"/>
          </a:xfrm>
          <a:custGeom>
            <a:avLst/>
            <a:gdLst/>
            <a:ahLst/>
            <a:cxnLst/>
            <a:rect r="r" b="b" t="t" l="l"/>
            <a:pathLst>
              <a:path h="7427326" w="8430971">
                <a:moveTo>
                  <a:pt x="0" y="0"/>
                </a:moveTo>
                <a:lnTo>
                  <a:pt x="8430971" y="0"/>
                </a:lnTo>
                <a:lnTo>
                  <a:pt x="8430971" y="7427326"/>
                </a:lnTo>
                <a:lnTo>
                  <a:pt x="0" y="7427326"/>
                </a:lnTo>
                <a:lnTo>
                  <a:pt x="0" y="0"/>
                </a:lnTo>
                <a:close/>
              </a:path>
            </a:pathLst>
          </a:custGeom>
          <a:blipFill>
            <a:blip r:embed="rId5"/>
            <a:stretch>
              <a:fillRect l="0" t="-79" r="-52789" b="-79"/>
            </a:stretch>
          </a:blipFill>
        </p:spPr>
      </p:sp>
      <p:sp>
        <p:nvSpPr>
          <p:cNvPr name="TextBox 6" id="6"/>
          <p:cNvSpPr txBox="true"/>
          <p:nvPr/>
        </p:nvSpPr>
        <p:spPr>
          <a:xfrm rot="0">
            <a:off x="598671" y="239077"/>
            <a:ext cx="16660629" cy="1144270"/>
          </a:xfrm>
          <a:prstGeom prst="rect">
            <a:avLst/>
          </a:prstGeom>
        </p:spPr>
        <p:txBody>
          <a:bodyPr anchor="t" rtlCol="false" tIns="0" lIns="0" bIns="0" rIns="0">
            <a:spAutoFit/>
          </a:bodyPr>
          <a:lstStyle/>
          <a:p>
            <a:pPr algn="l">
              <a:lnSpc>
                <a:spcPts val="9379"/>
              </a:lnSpc>
            </a:pPr>
            <a:r>
              <a:rPr lang="en-US" sz="6699" b="true">
                <a:solidFill>
                  <a:srgbClr val="000000"/>
                </a:solidFill>
                <a:latin typeface="Noto Sans Bold"/>
                <a:ea typeface="Noto Sans Bold"/>
                <a:cs typeface="Noto Sans Bold"/>
                <a:sym typeface="Noto Sans Bold"/>
              </a:rPr>
              <a:t>MÔ TẢ ỨNG DỤNG TỪNG THÀNH VIÊN</a:t>
            </a:r>
          </a:p>
        </p:txBody>
      </p:sp>
      <p:sp>
        <p:nvSpPr>
          <p:cNvPr name="TextBox 7" id="7"/>
          <p:cNvSpPr txBox="true"/>
          <p:nvPr/>
        </p:nvSpPr>
        <p:spPr>
          <a:xfrm rot="0">
            <a:off x="0" y="2060171"/>
            <a:ext cx="12729411" cy="463951"/>
          </a:xfrm>
          <a:prstGeom prst="rect">
            <a:avLst/>
          </a:prstGeom>
        </p:spPr>
        <p:txBody>
          <a:bodyPr anchor="t" rtlCol="false" tIns="0" lIns="0" bIns="0" rIns="0">
            <a:spAutoFit/>
          </a:bodyPr>
          <a:lstStyle/>
          <a:p>
            <a:pPr algn="ctr">
              <a:lnSpc>
                <a:spcPts val="3827"/>
              </a:lnSpc>
              <a:spcBef>
                <a:spcPct val="0"/>
              </a:spcBef>
            </a:pPr>
            <a:r>
              <a:rPr lang="en-US" b="true" sz="2734" spc="273">
                <a:solidFill>
                  <a:srgbClr val="000000"/>
                </a:solidFill>
                <a:latin typeface="Open Sauce Bold"/>
                <a:ea typeface="Open Sauce Bold"/>
                <a:cs typeface="Open Sauce Bold"/>
                <a:sym typeface="Open Sauce Bold"/>
              </a:rPr>
              <a:t>QUẢN LÍ HÓA ĐƠN _ NGUYÊN (STORED PROCEDURES)</a:t>
            </a:r>
          </a:p>
        </p:txBody>
      </p:sp>
      <p:sp>
        <p:nvSpPr>
          <p:cNvPr name="TextBox 8" id="8"/>
          <p:cNvSpPr txBox="true"/>
          <p:nvPr/>
        </p:nvSpPr>
        <p:spPr>
          <a:xfrm rot="0">
            <a:off x="17338854" y="9182100"/>
            <a:ext cx="548640" cy="573406"/>
          </a:xfrm>
          <a:prstGeom prst="rect">
            <a:avLst/>
          </a:prstGeom>
        </p:spPr>
        <p:txBody>
          <a:bodyPr anchor="t" rtlCol="false" tIns="0" lIns="0" bIns="0" rIns="0">
            <a:spAutoFit/>
          </a:bodyPr>
          <a:lstStyle/>
          <a:p>
            <a:pPr algn="ctr">
              <a:lnSpc>
                <a:spcPts val="4619"/>
              </a:lnSpc>
              <a:spcBef>
                <a:spcPct val="0"/>
              </a:spcBef>
            </a:pPr>
            <a:r>
              <a:rPr lang="en-US" sz="3299">
                <a:solidFill>
                  <a:srgbClr val="5B4F47"/>
                </a:solidFill>
                <a:latin typeface="Open Sauce"/>
                <a:ea typeface="Open Sauce"/>
                <a:cs typeface="Open Sauce"/>
                <a:sym typeface="Open Sauce"/>
              </a:rPr>
              <a:t>44</a:t>
            </a:r>
          </a:p>
        </p:txBody>
      </p:sp>
    </p:spTree>
  </p:cSld>
  <p:clrMapOvr>
    <a:masterClrMapping/>
  </p:clrMapOvr>
  <p:transition spd="fast">
    <p:push dir="l"/>
  </p:transition>
</p:sld>
</file>

<file path=ppt/slides/slide4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234371">
            <a:off x="3566086" y="-4237604"/>
            <a:ext cx="11155828" cy="18762209"/>
          </a:xfrm>
          <a:custGeom>
            <a:avLst/>
            <a:gdLst/>
            <a:ahLst/>
            <a:cxnLst/>
            <a:rect r="r" b="b" t="t" l="l"/>
            <a:pathLst>
              <a:path h="18762209" w="11155828">
                <a:moveTo>
                  <a:pt x="10275063" y="0"/>
                </a:moveTo>
                <a:lnTo>
                  <a:pt x="11155828" y="18266778"/>
                </a:lnTo>
                <a:lnTo>
                  <a:pt x="880765" y="18762208"/>
                </a:lnTo>
                <a:lnTo>
                  <a:pt x="0" y="495430"/>
                </a:lnTo>
                <a:lnTo>
                  <a:pt x="10275063" y="0"/>
                </a:lnTo>
                <a:close/>
              </a:path>
            </a:pathLst>
          </a:custGeom>
          <a:blipFill>
            <a:blip r:embed="rId2"/>
            <a:stretch>
              <a:fillRect l="-16198" t="-1284" r="-16198" b="-1284"/>
            </a:stretch>
          </a:blipFill>
        </p:spPr>
      </p:sp>
      <p:sp>
        <p:nvSpPr>
          <p:cNvPr name="Freeform 3" id="3"/>
          <p:cNvSpPr/>
          <p:nvPr/>
        </p:nvSpPr>
        <p:spPr>
          <a:xfrm flipH="false" flipV="false" rot="3215950">
            <a:off x="-495956" y="-920638"/>
            <a:ext cx="4456085" cy="4318351"/>
          </a:xfrm>
          <a:custGeom>
            <a:avLst/>
            <a:gdLst/>
            <a:ahLst/>
            <a:cxnLst/>
            <a:rect r="r" b="b" t="t" l="l"/>
            <a:pathLst>
              <a:path h="4318351" w="4456085">
                <a:moveTo>
                  <a:pt x="0" y="0"/>
                </a:moveTo>
                <a:lnTo>
                  <a:pt x="4456085" y="0"/>
                </a:lnTo>
                <a:lnTo>
                  <a:pt x="4456085" y="4318352"/>
                </a:lnTo>
                <a:lnTo>
                  <a:pt x="0" y="431835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4" id="4"/>
          <p:cNvSpPr/>
          <p:nvPr/>
        </p:nvSpPr>
        <p:spPr>
          <a:xfrm flipV="true">
            <a:off x="698400" y="1726797"/>
            <a:ext cx="16560812" cy="38099"/>
          </a:xfrm>
          <a:prstGeom prst="line">
            <a:avLst/>
          </a:prstGeom>
          <a:ln cap="flat" w="76200">
            <a:solidFill>
              <a:srgbClr val="000000"/>
            </a:solidFill>
            <a:prstDash val="solid"/>
            <a:headEnd type="none" len="sm" w="sm"/>
            <a:tailEnd type="none" len="sm" w="sm"/>
          </a:ln>
        </p:spPr>
      </p:sp>
      <p:sp>
        <p:nvSpPr>
          <p:cNvPr name="Freeform 5" id="5"/>
          <p:cNvSpPr/>
          <p:nvPr/>
        </p:nvSpPr>
        <p:spPr>
          <a:xfrm flipH="false" flipV="false" rot="0">
            <a:off x="65115" y="4114797"/>
            <a:ext cx="18157770" cy="3563462"/>
          </a:xfrm>
          <a:custGeom>
            <a:avLst/>
            <a:gdLst/>
            <a:ahLst/>
            <a:cxnLst/>
            <a:rect r="r" b="b" t="t" l="l"/>
            <a:pathLst>
              <a:path h="3563462" w="18157770">
                <a:moveTo>
                  <a:pt x="0" y="0"/>
                </a:moveTo>
                <a:lnTo>
                  <a:pt x="18157770" y="0"/>
                </a:lnTo>
                <a:lnTo>
                  <a:pt x="18157770" y="3563462"/>
                </a:lnTo>
                <a:lnTo>
                  <a:pt x="0" y="3563462"/>
                </a:lnTo>
                <a:lnTo>
                  <a:pt x="0" y="0"/>
                </a:lnTo>
                <a:close/>
              </a:path>
            </a:pathLst>
          </a:custGeom>
          <a:blipFill>
            <a:blip r:embed="rId5"/>
            <a:stretch>
              <a:fillRect l="0" t="0" r="0" b="0"/>
            </a:stretch>
          </a:blipFill>
        </p:spPr>
      </p:sp>
      <p:sp>
        <p:nvSpPr>
          <p:cNvPr name="TextBox 6" id="6"/>
          <p:cNvSpPr txBox="true"/>
          <p:nvPr/>
        </p:nvSpPr>
        <p:spPr>
          <a:xfrm rot="0">
            <a:off x="598671" y="239077"/>
            <a:ext cx="16660629" cy="1144270"/>
          </a:xfrm>
          <a:prstGeom prst="rect">
            <a:avLst/>
          </a:prstGeom>
        </p:spPr>
        <p:txBody>
          <a:bodyPr anchor="t" rtlCol="false" tIns="0" lIns="0" bIns="0" rIns="0">
            <a:spAutoFit/>
          </a:bodyPr>
          <a:lstStyle/>
          <a:p>
            <a:pPr algn="l">
              <a:lnSpc>
                <a:spcPts val="9379"/>
              </a:lnSpc>
            </a:pPr>
            <a:r>
              <a:rPr lang="en-US" sz="6699" b="true">
                <a:solidFill>
                  <a:srgbClr val="000000"/>
                </a:solidFill>
                <a:latin typeface="Noto Sans Bold"/>
                <a:ea typeface="Noto Sans Bold"/>
                <a:cs typeface="Noto Sans Bold"/>
                <a:sym typeface="Noto Sans Bold"/>
              </a:rPr>
              <a:t>MÔ TẢ ỨNG DỤNG TỪNG THÀNH VIÊN</a:t>
            </a:r>
          </a:p>
        </p:txBody>
      </p:sp>
      <p:sp>
        <p:nvSpPr>
          <p:cNvPr name="TextBox 7" id="7"/>
          <p:cNvSpPr txBox="true"/>
          <p:nvPr/>
        </p:nvSpPr>
        <p:spPr>
          <a:xfrm rot="0">
            <a:off x="4468542" y="2441171"/>
            <a:ext cx="9350915" cy="572536"/>
          </a:xfrm>
          <a:prstGeom prst="rect">
            <a:avLst/>
          </a:prstGeom>
        </p:spPr>
        <p:txBody>
          <a:bodyPr anchor="t" rtlCol="false" tIns="0" lIns="0" bIns="0" rIns="0">
            <a:spAutoFit/>
          </a:bodyPr>
          <a:lstStyle/>
          <a:p>
            <a:pPr algn="ctr">
              <a:lnSpc>
                <a:spcPts val="4667"/>
              </a:lnSpc>
              <a:spcBef>
                <a:spcPct val="0"/>
              </a:spcBef>
            </a:pPr>
            <a:r>
              <a:rPr lang="en-US" b="true" sz="3334" spc="333">
                <a:solidFill>
                  <a:srgbClr val="000000"/>
                </a:solidFill>
                <a:latin typeface="Open Sauce Bold"/>
                <a:ea typeface="Open Sauce Bold"/>
                <a:cs typeface="Open Sauce Bold"/>
                <a:sym typeface="Open Sauce Bold"/>
              </a:rPr>
              <a:t>QUẢN LÍ NHÂN SỰ - NAM</a:t>
            </a:r>
          </a:p>
        </p:txBody>
      </p:sp>
      <p:sp>
        <p:nvSpPr>
          <p:cNvPr name="TextBox 8" id="8"/>
          <p:cNvSpPr txBox="true"/>
          <p:nvPr/>
        </p:nvSpPr>
        <p:spPr>
          <a:xfrm rot="0">
            <a:off x="17342664" y="9182100"/>
            <a:ext cx="541020" cy="573406"/>
          </a:xfrm>
          <a:prstGeom prst="rect">
            <a:avLst/>
          </a:prstGeom>
        </p:spPr>
        <p:txBody>
          <a:bodyPr anchor="t" rtlCol="false" tIns="0" lIns="0" bIns="0" rIns="0">
            <a:spAutoFit/>
          </a:bodyPr>
          <a:lstStyle/>
          <a:p>
            <a:pPr algn="ctr">
              <a:lnSpc>
                <a:spcPts val="4619"/>
              </a:lnSpc>
              <a:spcBef>
                <a:spcPct val="0"/>
              </a:spcBef>
            </a:pPr>
            <a:r>
              <a:rPr lang="en-US" sz="3299">
                <a:solidFill>
                  <a:srgbClr val="5B4F47"/>
                </a:solidFill>
                <a:latin typeface="Open Sauce"/>
                <a:ea typeface="Open Sauce"/>
                <a:cs typeface="Open Sauce"/>
                <a:sym typeface="Open Sauce"/>
              </a:rPr>
              <a:t>45</a:t>
            </a:r>
          </a:p>
        </p:txBody>
      </p:sp>
    </p:spTree>
  </p:cSld>
  <p:clrMapOvr>
    <a:masterClrMapping/>
  </p:clrMapOvr>
  <p:transition spd="fast">
    <p:push dir="l"/>
  </p:transition>
</p:sld>
</file>

<file path=ppt/slides/slide4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234371">
            <a:off x="3566086" y="-4237604"/>
            <a:ext cx="11155828" cy="18762209"/>
          </a:xfrm>
          <a:custGeom>
            <a:avLst/>
            <a:gdLst/>
            <a:ahLst/>
            <a:cxnLst/>
            <a:rect r="r" b="b" t="t" l="l"/>
            <a:pathLst>
              <a:path h="18762209" w="11155828">
                <a:moveTo>
                  <a:pt x="10275063" y="0"/>
                </a:moveTo>
                <a:lnTo>
                  <a:pt x="11155828" y="18266778"/>
                </a:lnTo>
                <a:lnTo>
                  <a:pt x="880765" y="18762208"/>
                </a:lnTo>
                <a:lnTo>
                  <a:pt x="0" y="495430"/>
                </a:lnTo>
                <a:lnTo>
                  <a:pt x="10275063" y="0"/>
                </a:lnTo>
                <a:close/>
              </a:path>
            </a:pathLst>
          </a:custGeom>
          <a:blipFill>
            <a:blip r:embed="rId2"/>
            <a:stretch>
              <a:fillRect l="-16198" t="-1284" r="-16198" b="-1284"/>
            </a:stretch>
          </a:blipFill>
        </p:spPr>
      </p:sp>
      <p:sp>
        <p:nvSpPr>
          <p:cNvPr name="Freeform 3" id="3"/>
          <p:cNvSpPr/>
          <p:nvPr/>
        </p:nvSpPr>
        <p:spPr>
          <a:xfrm flipH="false" flipV="false" rot="3215950">
            <a:off x="-495956" y="-920638"/>
            <a:ext cx="4456085" cy="4318351"/>
          </a:xfrm>
          <a:custGeom>
            <a:avLst/>
            <a:gdLst/>
            <a:ahLst/>
            <a:cxnLst/>
            <a:rect r="r" b="b" t="t" l="l"/>
            <a:pathLst>
              <a:path h="4318351" w="4456085">
                <a:moveTo>
                  <a:pt x="0" y="0"/>
                </a:moveTo>
                <a:lnTo>
                  <a:pt x="4456085" y="0"/>
                </a:lnTo>
                <a:lnTo>
                  <a:pt x="4456085" y="4318352"/>
                </a:lnTo>
                <a:lnTo>
                  <a:pt x="0" y="431835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4" id="4"/>
          <p:cNvSpPr/>
          <p:nvPr/>
        </p:nvSpPr>
        <p:spPr>
          <a:xfrm flipV="true">
            <a:off x="698400" y="1726797"/>
            <a:ext cx="16560812" cy="38099"/>
          </a:xfrm>
          <a:prstGeom prst="line">
            <a:avLst/>
          </a:prstGeom>
          <a:ln cap="flat" w="76200">
            <a:solidFill>
              <a:srgbClr val="000000"/>
            </a:solidFill>
            <a:prstDash val="solid"/>
            <a:headEnd type="none" len="sm" w="sm"/>
            <a:tailEnd type="none" len="sm" w="sm"/>
          </a:ln>
        </p:spPr>
      </p:sp>
      <p:sp>
        <p:nvSpPr>
          <p:cNvPr name="Freeform 5" id="5"/>
          <p:cNvSpPr/>
          <p:nvPr/>
        </p:nvSpPr>
        <p:spPr>
          <a:xfrm flipH="false" flipV="false" rot="0">
            <a:off x="2307252" y="3733797"/>
            <a:ext cx="13673496" cy="3790269"/>
          </a:xfrm>
          <a:custGeom>
            <a:avLst/>
            <a:gdLst/>
            <a:ahLst/>
            <a:cxnLst/>
            <a:rect r="r" b="b" t="t" l="l"/>
            <a:pathLst>
              <a:path h="3790269" w="13673496">
                <a:moveTo>
                  <a:pt x="0" y="0"/>
                </a:moveTo>
                <a:lnTo>
                  <a:pt x="13673496" y="0"/>
                </a:lnTo>
                <a:lnTo>
                  <a:pt x="13673496" y="3790269"/>
                </a:lnTo>
                <a:lnTo>
                  <a:pt x="0" y="3790269"/>
                </a:lnTo>
                <a:lnTo>
                  <a:pt x="0" y="0"/>
                </a:lnTo>
                <a:close/>
              </a:path>
            </a:pathLst>
          </a:custGeom>
          <a:blipFill>
            <a:blip r:embed="rId5"/>
            <a:stretch>
              <a:fillRect l="0" t="0" r="0" b="0"/>
            </a:stretch>
          </a:blipFill>
        </p:spPr>
      </p:sp>
      <p:sp>
        <p:nvSpPr>
          <p:cNvPr name="Freeform 6" id="6"/>
          <p:cNvSpPr/>
          <p:nvPr/>
        </p:nvSpPr>
        <p:spPr>
          <a:xfrm flipH="false" flipV="false" rot="0">
            <a:off x="235898" y="7828866"/>
            <a:ext cx="17816203" cy="378594"/>
          </a:xfrm>
          <a:custGeom>
            <a:avLst/>
            <a:gdLst/>
            <a:ahLst/>
            <a:cxnLst/>
            <a:rect r="r" b="b" t="t" l="l"/>
            <a:pathLst>
              <a:path h="378594" w="17816203">
                <a:moveTo>
                  <a:pt x="0" y="0"/>
                </a:moveTo>
                <a:lnTo>
                  <a:pt x="17816204" y="0"/>
                </a:lnTo>
                <a:lnTo>
                  <a:pt x="17816204" y="378594"/>
                </a:lnTo>
                <a:lnTo>
                  <a:pt x="0" y="378594"/>
                </a:lnTo>
                <a:lnTo>
                  <a:pt x="0" y="0"/>
                </a:lnTo>
                <a:close/>
              </a:path>
            </a:pathLst>
          </a:custGeom>
          <a:blipFill>
            <a:blip r:embed="rId6"/>
            <a:stretch>
              <a:fillRect l="0" t="0" r="0" b="0"/>
            </a:stretch>
          </a:blipFill>
        </p:spPr>
      </p:sp>
      <p:sp>
        <p:nvSpPr>
          <p:cNvPr name="TextBox 7" id="7"/>
          <p:cNvSpPr txBox="true"/>
          <p:nvPr/>
        </p:nvSpPr>
        <p:spPr>
          <a:xfrm rot="0">
            <a:off x="598671" y="239077"/>
            <a:ext cx="16660629" cy="1144270"/>
          </a:xfrm>
          <a:prstGeom prst="rect">
            <a:avLst/>
          </a:prstGeom>
        </p:spPr>
        <p:txBody>
          <a:bodyPr anchor="t" rtlCol="false" tIns="0" lIns="0" bIns="0" rIns="0">
            <a:spAutoFit/>
          </a:bodyPr>
          <a:lstStyle/>
          <a:p>
            <a:pPr algn="l">
              <a:lnSpc>
                <a:spcPts val="9379"/>
              </a:lnSpc>
            </a:pPr>
            <a:r>
              <a:rPr lang="en-US" sz="6699" b="true">
                <a:solidFill>
                  <a:srgbClr val="000000"/>
                </a:solidFill>
                <a:latin typeface="Noto Sans Bold"/>
                <a:ea typeface="Noto Sans Bold"/>
                <a:cs typeface="Noto Sans Bold"/>
                <a:sym typeface="Noto Sans Bold"/>
              </a:rPr>
              <a:t>MÔ TẢ ỨNG DỤNG TỪNG THÀNH VIÊN</a:t>
            </a:r>
          </a:p>
        </p:txBody>
      </p:sp>
      <p:sp>
        <p:nvSpPr>
          <p:cNvPr name="TextBox 8" id="8"/>
          <p:cNvSpPr txBox="true"/>
          <p:nvPr/>
        </p:nvSpPr>
        <p:spPr>
          <a:xfrm rot="0">
            <a:off x="698400" y="2060171"/>
            <a:ext cx="9350915" cy="949726"/>
          </a:xfrm>
          <a:prstGeom prst="rect">
            <a:avLst/>
          </a:prstGeom>
        </p:spPr>
        <p:txBody>
          <a:bodyPr anchor="t" rtlCol="false" tIns="0" lIns="0" bIns="0" rIns="0">
            <a:spAutoFit/>
          </a:bodyPr>
          <a:lstStyle/>
          <a:p>
            <a:pPr algn="l">
              <a:lnSpc>
                <a:spcPts val="3827"/>
              </a:lnSpc>
            </a:pPr>
            <a:r>
              <a:rPr lang="en-US" b="true" sz="2734" spc="273">
                <a:solidFill>
                  <a:srgbClr val="000000"/>
                </a:solidFill>
                <a:latin typeface="Open Sauce Bold"/>
                <a:ea typeface="Open Sauce Bold"/>
                <a:cs typeface="Open Sauce Bold"/>
                <a:sym typeface="Open Sauce Bold"/>
              </a:rPr>
              <a:t>QUẢN LÍ NHÂN SỰ - THÊM NHÂN VIÊN</a:t>
            </a:r>
          </a:p>
          <a:p>
            <a:pPr algn="l">
              <a:lnSpc>
                <a:spcPts val="3827"/>
              </a:lnSpc>
              <a:spcBef>
                <a:spcPct val="0"/>
              </a:spcBef>
            </a:pPr>
          </a:p>
        </p:txBody>
      </p:sp>
      <p:sp>
        <p:nvSpPr>
          <p:cNvPr name="TextBox 9" id="9"/>
          <p:cNvSpPr txBox="true"/>
          <p:nvPr/>
        </p:nvSpPr>
        <p:spPr>
          <a:xfrm rot="0">
            <a:off x="17342664" y="9182100"/>
            <a:ext cx="541020" cy="573406"/>
          </a:xfrm>
          <a:prstGeom prst="rect">
            <a:avLst/>
          </a:prstGeom>
        </p:spPr>
        <p:txBody>
          <a:bodyPr anchor="t" rtlCol="false" tIns="0" lIns="0" bIns="0" rIns="0">
            <a:spAutoFit/>
          </a:bodyPr>
          <a:lstStyle/>
          <a:p>
            <a:pPr algn="ctr">
              <a:lnSpc>
                <a:spcPts val="4619"/>
              </a:lnSpc>
              <a:spcBef>
                <a:spcPct val="0"/>
              </a:spcBef>
            </a:pPr>
            <a:r>
              <a:rPr lang="en-US" sz="3299">
                <a:solidFill>
                  <a:srgbClr val="5B4F47"/>
                </a:solidFill>
                <a:latin typeface="Open Sauce"/>
                <a:ea typeface="Open Sauce"/>
                <a:cs typeface="Open Sauce"/>
                <a:sym typeface="Open Sauce"/>
              </a:rPr>
              <a:t>46</a:t>
            </a:r>
          </a:p>
        </p:txBody>
      </p:sp>
    </p:spTree>
  </p:cSld>
  <p:clrMapOvr>
    <a:masterClrMapping/>
  </p:clrMapOvr>
  <p:transition spd="fast">
    <p:push dir="l"/>
  </p:transition>
</p:sld>
</file>

<file path=ppt/slides/slide4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234371">
            <a:off x="3566086" y="-4237604"/>
            <a:ext cx="11155828" cy="18762209"/>
          </a:xfrm>
          <a:custGeom>
            <a:avLst/>
            <a:gdLst/>
            <a:ahLst/>
            <a:cxnLst/>
            <a:rect r="r" b="b" t="t" l="l"/>
            <a:pathLst>
              <a:path h="18762209" w="11155828">
                <a:moveTo>
                  <a:pt x="10275063" y="0"/>
                </a:moveTo>
                <a:lnTo>
                  <a:pt x="11155828" y="18266778"/>
                </a:lnTo>
                <a:lnTo>
                  <a:pt x="880765" y="18762208"/>
                </a:lnTo>
                <a:lnTo>
                  <a:pt x="0" y="495430"/>
                </a:lnTo>
                <a:lnTo>
                  <a:pt x="10275063" y="0"/>
                </a:lnTo>
                <a:close/>
              </a:path>
            </a:pathLst>
          </a:custGeom>
          <a:blipFill>
            <a:blip r:embed="rId2"/>
            <a:stretch>
              <a:fillRect l="-16198" t="-1284" r="-16198" b="-1284"/>
            </a:stretch>
          </a:blipFill>
        </p:spPr>
      </p:sp>
      <p:sp>
        <p:nvSpPr>
          <p:cNvPr name="Freeform 3" id="3"/>
          <p:cNvSpPr/>
          <p:nvPr/>
        </p:nvSpPr>
        <p:spPr>
          <a:xfrm flipH="false" flipV="false" rot="3215950">
            <a:off x="-495956" y="-920638"/>
            <a:ext cx="4456085" cy="4318351"/>
          </a:xfrm>
          <a:custGeom>
            <a:avLst/>
            <a:gdLst/>
            <a:ahLst/>
            <a:cxnLst/>
            <a:rect r="r" b="b" t="t" l="l"/>
            <a:pathLst>
              <a:path h="4318351" w="4456085">
                <a:moveTo>
                  <a:pt x="0" y="0"/>
                </a:moveTo>
                <a:lnTo>
                  <a:pt x="4456085" y="0"/>
                </a:lnTo>
                <a:lnTo>
                  <a:pt x="4456085" y="4318352"/>
                </a:lnTo>
                <a:lnTo>
                  <a:pt x="0" y="431835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4" id="4"/>
          <p:cNvSpPr/>
          <p:nvPr/>
        </p:nvSpPr>
        <p:spPr>
          <a:xfrm flipV="true">
            <a:off x="698400" y="1726797"/>
            <a:ext cx="16560812" cy="38099"/>
          </a:xfrm>
          <a:prstGeom prst="line">
            <a:avLst/>
          </a:prstGeom>
          <a:ln cap="flat" w="76200">
            <a:solidFill>
              <a:srgbClr val="000000"/>
            </a:solidFill>
            <a:prstDash val="solid"/>
            <a:headEnd type="none" len="sm" w="sm"/>
            <a:tailEnd type="none" len="sm" w="sm"/>
          </a:ln>
        </p:spPr>
      </p:sp>
      <p:grpSp>
        <p:nvGrpSpPr>
          <p:cNvPr name="Group 5" id="5"/>
          <p:cNvGrpSpPr/>
          <p:nvPr/>
        </p:nvGrpSpPr>
        <p:grpSpPr>
          <a:xfrm rot="0">
            <a:off x="2538818" y="3600623"/>
            <a:ext cx="13210363" cy="3085754"/>
            <a:chOff x="0" y="0"/>
            <a:chExt cx="17613818" cy="4114339"/>
          </a:xfrm>
        </p:grpSpPr>
        <p:sp>
          <p:nvSpPr>
            <p:cNvPr name="Freeform 6" id="6"/>
            <p:cNvSpPr/>
            <p:nvPr/>
          </p:nvSpPr>
          <p:spPr>
            <a:xfrm flipH="false" flipV="false" rot="0">
              <a:off x="0" y="0"/>
              <a:ext cx="17613818" cy="4114339"/>
            </a:xfrm>
            <a:custGeom>
              <a:avLst/>
              <a:gdLst/>
              <a:ahLst/>
              <a:cxnLst/>
              <a:rect r="r" b="b" t="t" l="l"/>
              <a:pathLst>
                <a:path h="4114339" w="17613818">
                  <a:moveTo>
                    <a:pt x="0" y="0"/>
                  </a:moveTo>
                  <a:lnTo>
                    <a:pt x="17613818" y="0"/>
                  </a:lnTo>
                  <a:lnTo>
                    <a:pt x="17613818" y="4114339"/>
                  </a:lnTo>
                  <a:lnTo>
                    <a:pt x="0" y="4114339"/>
                  </a:lnTo>
                  <a:lnTo>
                    <a:pt x="0" y="0"/>
                  </a:lnTo>
                  <a:close/>
                </a:path>
              </a:pathLst>
            </a:custGeom>
            <a:blipFill>
              <a:blip r:embed="rId5"/>
              <a:stretch>
                <a:fillRect l="0" t="0" r="0" b="0"/>
              </a:stretch>
            </a:blipFill>
          </p:spPr>
        </p:sp>
        <p:sp>
          <p:nvSpPr>
            <p:cNvPr name="Freeform 7" id="7"/>
            <p:cNvSpPr/>
            <p:nvPr/>
          </p:nvSpPr>
          <p:spPr>
            <a:xfrm flipH="false" flipV="false" rot="0">
              <a:off x="10034281" y="2869965"/>
              <a:ext cx="4422874" cy="1063423"/>
            </a:xfrm>
            <a:custGeom>
              <a:avLst/>
              <a:gdLst/>
              <a:ahLst/>
              <a:cxnLst/>
              <a:rect r="r" b="b" t="t" l="l"/>
              <a:pathLst>
                <a:path h="1063423" w="4422874">
                  <a:moveTo>
                    <a:pt x="0" y="0"/>
                  </a:moveTo>
                  <a:lnTo>
                    <a:pt x="4422873" y="0"/>
                  </a:lnTo>
                  <a:lnTo>
                    <a:pt x="4422873" y="1063423"/>
                  </a:lnTo>
                  <a:lnTo>
                    <a:pt x="0" y="1063423"/>
                  </a:lnTo>
                  <a:lnTo>
                    <a:pt x="0" y="0"/>
                  </a:lnTo>
                  <a:close/>
                </a:path>
              </a:pathLst>
            </a:custGeom>
            <a:blipFill>
              <a:blip r:embed="rId6"/>
              <a:stretch>
                <a:fillRect l="0" t="0" r="0" b="0"/>
              </a:stretch>
            </a:blipFill>
          </p:spPr>
        </p:sp>
      </p:grpSp>
      <p:sp>
        <p:nvSpPr>
          <p:cNvPr name="Freeform 8" id="8"/>
          <p:cNvSpPr/>
          <p:nvPr/>
        </p:nvSpPr>
        <p:spPr>
          <a:xfrm flipH="false" flipV="false" rot="0">
            <a:off x="308135" y="7410277"/>
            <a:ext cx="17241700" cy="366386"/>
          </a:xfrm>
          <a:custGeom>
            <a:avLst/>
            <a:gdLst/>
            <a:ahLst/>
            <a:cxnLst/>
            <a:rect r="r" b="b" t="t" l="l"/>
            <a:pathLst>
              <a:path h="366386" w="17241700">
                <a:moveTo>
                  <a:pt x="0" y="0"/>
                </a:moveTo>
                <a:lnTo>
                  <a:pt x="17241701" y="0"/>
                </a:lnTo>
                <a:lnTo>
                  <a:pt x="17241701" y="366386"/>
                </a:lnTo>
                <a:lnTo>
                  <a:pt x="0" y="366386"/>
                </a:lnTo>
                <a:lnTo>
                  <a:pt x="0" y="0"/>
                </a:lnTo>
                <a:close/>
              </a:path>
            </a:pathLst>
          </a:custGeom>
          <a:blipFill>
            <a:blip r:embed="rId7"/>
            <a:stretch>
              <a:fillRect l="0" t="0" r="0" b="0"/>
            </a:stretch>
          </a:blipFill>
        </p:spPr>
      </p:sp>
      <p:sp>
        <p:nvSpPr>
          <p:cNvPr name="Freeform 9" id="9"/>
          <p:cNvSpPr/>
          <p:nvPr/>
        </p:nvSpPr>
        <p:spPr>
          <a:xfrm flipH="false" flipV="false" rot="-10800000">
            <a:off x="5903360" y="3733797"/>
            <a:ext cx="3025625" cy="2767072"/>
          </a:xfrm>
          <a:custGeom>
            <a:avLst/>
            <a:gdLst/>
            <a:ahLst/>
            <a:cxnLst/>
            <a:rect r="r" b="b" t="t" l="l"/>
            <a:pathLst>
              <a:path h="2767072" w="3025625">
                <a:moveTo>
                  <a:pt x="0" y="0"/>
                </a:moveTo>
                <a:lnTo>
                  <a:pt x="3025625" y="0"/>
                </a:lnTo>
                <a:lnTo>
                  <a:pt x="3025625" y="2767071"/>
                </a:lnTo>
                <a:lnTo>
                  <a:pt x="0" y="276707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0" id="10"/>
          <p:cNvSpPr txBox="true"/>
          <p:nvPr/>
        </p:nvSpPr>
        <p:spPr>
          <a:xfrm rot="0">
            <a:off x="598671" y="239077"/>
            <a:ext cx="16660629" cy="1144270"/>
          </a:xfrm>
          <a:prstGeom prst="rect">
            <a:avLst/>
          </a:prstGeom>
        </p:spPr>
        <p:txBody>
          <a:bodyPr anchor="t" rtlCol="false" tIns="0" lIns="0" bIns="0" rIns="0">
            <a:spAutoFit/>
          </a:bodyPr>
          <a:lstStyle/>
          <a:p>
            <a:pPr algn="l">
              <a:lnSpc>
                <a:spcPts val="9379"/>
              </a:lnSpc>
            </a:pPr>
            <a:r>
              <a:rPr lang="en-US" sz="6699" b="true">
                <a:solidFill>
                  <a:srgbClr val="000000"/>
                </a:solidFill>
                <a:latin typeface="Noto Sans Bold"/>
                <a:ea typeface="Noto Sans Bold"/>
                <a:cs typeface="Noto Sans Bold"/>
                <a:sym typeface="Noto Sans Bold"/>
              </a:rPr>
              <a:t>MÔ TẢ ỨNG DỤNG TỪNG THÀNH VIÊN</a:t>
            </a:r>
          </a:p>
        </p:txBody>
      </p:sp>
      <p:sp>
        <p:nvSpPr>
          <p:cNvPr name="TextBox 11" id="11"/>
          <p:cNvSpPr txBox="true"/>
          <p:nvPr/>
        </p:nvSpPr>
        <p:spPr>
          <a:xfrm rot="0">
            <a:off x="698400" y="2060171"/>
            <a:ext cx="11865515" cy="949726"/>
          </a:xfrm>
          <a:prstGeom prst="rect">
            <a:avLst/>
          </a:prstGeom>
        </p:spPr>
        <p:txBody>
          <a:bodyPr anchor="t" rtlCol="false" tIns="0" lIns="0" bIns="0" rIns="0">
            <a:spAutoFit/>
          </a:bodyPr>
          <a:lstStyle/>
          <a:p>
            <a:pPr algn="l">
              <a:lnSpc>
                <a:spcPts val="3827"/>
              </a:lnSpc>
            </a:pPr>
            <a:r>
              <a:rPr lang="en-US" b="true" sz="2734" spc="273">
                <a:solidFill>
                  <a:srgbClr val="000000"/>
                </a:solidFill>
                <a:latin typeface="Open Sauce Bold"/>
                <a:ea typeface="Open Sauce Bold"/>
                <a:cs typeface="Open Sauce Bold"/>
                <a:sym typeface="Open Sauce Bold"/>
              </a:rPr>
              <a:t>QUẢN LÍ NHÂN SỰ - CẬP NHẬT THÔNG TIN NHÂN VIÊN</a:t>
            </a:r>
          </a:p>
          <a:p>
            <a:pPr algn="l">
              <a:lnSpc>
                <a:spcPts val="3827"/>
              </a:lnSpc>
              <a:spcBef>
                <a:spcPct val="0"/>
              </a:spcBef>
            </a:pPr>
          </a:p>
        </p:txBody>
      </p:sp>
      <p:sp>
        <p:nvSpPr>
          <p:cNvPr name="TextBox 12" id="12"/>
          <p:cNvSpPr txBox="true"/>
          <p:nvPr/>
        </p:nvSpPr>
        <p:spPr>
          <a:xfrm rot="0">
            <a:off x="17357904" y="9182100"/>
            <a:ext cx="510540" cy="573406"/>
          </a:xfrm>
          <a:prstGeom prst="rect">
            <a:avLst/>
          </a:prstGeom>
        </p:spPr>
        <p:txBody>
          <a:bodyPr anchor="t" rtlCol="false" tIns="0" lIns="0" bIns="0" rIns="0">
            <a:spAutoFit/>
          </a:bodyPr>
          <a:lstStyle/>
          <a:p>
            <a:pPr algn="ctr">
              <a:lnSpc>
                <a:spcPts val="4619"/>
              </a:lnSpc>
              <a:spcBef>
                <a:spcPct val="0"/>
              </a:spcBef>
            </a:pPr>
            <a:r>
              <a:rPr lang="en-US" sz="3299">
                <a:solidFill>
                  <a:srgbClr val="5B4F47"/>
                </a:solidFill>
                <a:latin typeface="Open Sauce"/>
                <a:ea typeface="Open Sauce"/>
                <a:cs typeface="Open Sauce"/>
                <a:sym typeface="Open Sauce"/>
              </a:rPr>
              <a:t>47</a:t>
            </a:r>
          </a:p>
        </p:txBody>
      </p:sp>
      <p:sp>
        <p:nvSpPr>
          <p:cNvPr name="TextBox 13" id="13"/>
          <p:cNvSpPr txBox="true"/>
          <p:nvPr/>
        </p:nvSpPr>
        <p:spPr>
          <a:xfrm rot="0">
            <a:off x="9144000" y="4818697"/>
            <a:ext cx="5471160" cy="573406"/>
          </a:xfrm>
          <a:prstGeom prst="rect">
            <a:avLst/>
          </a:prstGeom>
        </p:spPr>
        <p:txBody>
          <a:bodyPr anchor="t" rtlCol="false" tIns="0" lIns="0" bIns="0" rIns="0">
            <a:spAutoFit/>
          </a:bodyPr>
          <a:lstStyle/>
          <a:p>
            <a:pPr algn="ctr">
              <a:lnSpc>
                <a:spcPts val="4619"/>
              </a:lnSpc>
              <a:spcBef>
                <a:spcPct val="0"/>
              </a:spcBef>
            </a:pPr>
            <a:r>
              <a:rPr lang="en-US" b="true" sz="3299">
                <a:solidFill>
                  <a:srgbClr val="FFFFFF"/>
                </a:solidFill>
                <a:latin typeface="Open Sauce Bold"/>
                <a:ea typeface="Open Sauce Bold"/>
                <a:cs typeface="Open Sauce Bold"/>
                <a:sym typeface="Open Sauce Bold"/>
              </a:rPr>
              <a:t>CẬP NHẬT SỐ ĐIỆN THOẠI</a:t>
            </a:r>
          </a:p>
        </p:txBody>
      </p:sp>
    </p:spTree>
  </p:cSld>
  <p:clrMapOvr>
    <a:masterClrMapping/>
  </p:clrMapOvr>
  <p:transition spd="fast">
    <p:push dir="l"/>
  </p:transition>
</p:sld>
</file>

<file path=ppt/slides/slide4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234371">
            <a:off x="3566086" y="-4237604"/>
            <a:ext cx="11155828" cy="18762209"/>
          </a:xfrm>
          <a:custGeom>
            <a:avLst/>
            <a:gdLst/>
            <a:ahLst/>
            <a:cxnLst/>
            <a:rect r="r" b="b" t="t" l="l"/>
            <a:pathLst>
              <a:path h="18762209" w="11155828">
                <a:moveTo>
                  <a:pt x="10275063" y="0"/>
                </a:moveTo>
                <a:lnTo>
                  <a:pt x="11155828" y="18266778"/>
                </a:lnTo>
                <a:lnTo>
                  <a:pt x="880765" y="18762208"/>
                </a:lnTo>
                <a:lnTo>
                  <a:pt x="0" y="495430"/>
                </a:lnTo>
                <a:lnTo>
                  <a:pt x="10275063" y="0"/>
                </a:lnTo>
                <a:close/>
              </a:path>
            </a:pathLst>
          </a:custGeom>
          <a:blipFill>
            <a:blip r:embed="rId2"/>
            <a:stretch>
              <a:fillRect l="-16198" t="-1284" r="-16198" b="-1284"/>
            </a:stretch>
          </a:blipFill>
        </p:spPr>
      </p:sp>
      <p:sp>
        <p:nvSpPr>
          <p:cNvPr name="Freeform 3" id="3"/>
          <p:cNvSpPr/>
          <p:nvPr/>
        </p:nvSpPr>
        <p:spPr>
          <a:xfrm flipH="false" flipV="false" rot="3215950">
            <a:off x="-495956" y="-920638"/>
            <a:ext cx="4456085" cy="4318351"/>
          </a:xfrm>
          <a:custGeom>
            <a:avLst/>
            <a:gdLst/>
            <a:ahLst/>
            <a:cxnLst/>
            <a:rect r="r" b="b" t="t" l="l"/>
            <a:pathLst>
              <a:path h="4318351" w="4456085">
                <a:moveTo>
                  <a:pt x="0" y="0"/>
                </a:moveTo>
                <a:lnTo>
                  <a:pt x="4456085" y="0"/>
                </a:lnTo>
                <a:lnTo>
                  <a:pt x="4456085" y="4318352"/>
                </a:lnTo>
                <a:lnTo>
                  <a:pt x="0" y="431835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4" id="4"/>
          <p:cNvSpPr/>
          <p:nvPr/>
        </p:nvSpPr>
        <p:spPr>
          <a:xfrm flipV="true">
            <a:off x="698400" y="1726797"/>
            <a:ext cx="16560812" cy="38099"/>
          </a:xfrm>
          <a:prstGeom prst="line">
            <a:avLst/>
          </a:prstGeom>
          <a:ln cap="flat" w="76200">
            <a:solidFill>
              <a:srgbClr val="000000"/>
            </a:solidFill>
            <a:prstDash val="solid"/>
            <a:headEnd type="none" len="sm" w="sm"/>
            <a:tailEnd type="none" len="sm" w="sm"/>
          </a:ln>
        </p:spPr>
      </p:sp>
      <p:grpSp>
        <p:nvGrpSpPr>
          <p:cNvPr name="Group 5" id="5"/>
          <p:cNvGrpSpPr/>
          <p:nvPr/>
        </p:nvGrpSpPr>
        <p:grpSpPr>
          <a:xfrm rot="0">
            <a:off x="349200" y="3295647"/>
            <a:ext cx="17589600" cy="4969062"/>
            <a:chOff x="0" y="0"/>
            <a:chExt cx="23452800" cy="6625416"/>
          </a:xfrm>
        </p:grpSpPr>
        <p:sp>
          <p:nvSpPr>
            <p:cNvPr name="Freeform 6" id="6"/>
            <p:cNvSpPr/>
            <p:nvPr/>
          </p:nvSpPr>
          <p:spPr>
            <a:xfrm flipH="false" flipV="false" rot="0">
              <a:off x="0" y="0"/>
              <a:ext cx="23452800" cy="6625416"/>
            </a:xfrm>
            <a:custGeom>
              <a:avLst/>
              <a:gdLst/>
              <a:ahLst/>
              <a:cxnLst/>
              <a:rect r="r" b="b" t="t" l="l"/>
              <a:pathLst>
                <a:path h="6625416" w="23452800">
                  <a:moveTo>
                    <a:pt x="0" y="0"/>
                  </a:moveTo>
                  <a:lnTo>
                    <a:pt x="23452800" y="0"/>
                  </a:lnTo>
                  <a:lnTo>
                    <a:pt x="23452800" y="6625416"/>
                  </a:lnTo>
                  <a:lnTo>
                    <a:pt x="0" y="6625416"/>
                  </a:lnTo>
                  <a:lnTo>
                    <a:pt x="0" y="0"/>
                  </a:lnTo>
                  <a:close/>
                </a:path>
              </a:pathLst>
            </a:custGeom>
            <a:blipFill>
              <a:blip r:embed="rId5"/>
              <a:stretch>
                <a:fillRect l="0" t="0" r="0" b="0"/>
              </a:stretch>
            </a:blipFill>
          </p:spPr>
        </p:sp>
        <p:sp>
          <p:nvSpPr>
            <p:cNvPr name="Freeform 7" id="7"/>
            <p:cNvSpPr/>
            <p:nvPr/>
          </p:nvSpPr>
          <p:spPr>
            <a:xfrm flipH="false" flipV="false" rot="0">
              <a:off x="109543" y="0"/>
              <a:ext cx="11616857" cy="862724"/>
            </a:xfrm>
            <a:custGeom>
              <a:avLst/>
              <a:gdLst/>
              <a:ahLst/>
              <a:cxnLst/>
              <a:rect r="r" b="b" t="t" l="l"/>
              <a:pathLst>
                <a:path h="862724" w="11616857">
                  <a:moveTo>
                    <a:pt x="0" y="0"/>
                  </a:moveTo>
                  <a:lnTo>
                    <a:pt x="11616857" y="0"/>
                  </a:lnTo>
                  <a:lnTo>
                    <a:pt x="11616857" y="862724"/>
                  </a:lnTo>
                  <a:lnTo>
                    <a:pt x="0" y="862724"/>
                  </a:lnTo>
                  <a:lnTo>
                    <a:pt x="0" y="0"/>
                  </a:lnTo>
                  <a:close/>
                </a:path>
              </a:pathLst>
            </a:custGeom>
            <a:blipFill>
              <a:blip r:embed="rId6"/>
              <a:stretch>
                <a:fillRect l="0" t="0" r="0" b="-223756"/>
              </a:stretch>
            </a:blipFill>
          </p:spPr>
        </p:sp>
        <p:sp>
          <p:nvSpPr>
            <p:cNvPr name="Freeform 8" id="8"/>
            <p:cNvSpPr/>
            <p:nvPr/>
          </p:nvSpPr>
          <p:spPr>
            <a:xfrm flipH="false" flipV="false" rot="0">
              <a:off x="13803409" y="63266"/>
              <a:ext cx="3325019" cy="799458"/>
            </a:xfrm>
            <a:custGeom>
              <a:avLst/>
              <a:gdLst/>
              <a:ahLst/>
              <a:cxnLst/>
              <a:rect r="r" b="b" t="t" l="l"/>
              <a:pathLst>
                <a:path h="799458" w="3325019">
                  <a:moveTo>
                    <a:pt x="0" y="0"/>
                  </a:moveTo>
                  <a:lnTo>
                    <a:pt x="3325019" y="0"/>
                  </a:lnTo>
                  <a:lnTo>
                    <a:pt x="3325019" y="799458"/>
                  </a:lnTo>
                  <a:lnTo>
                    <a:pt x="0" y="799458"/>
                  </a:lnTo>
                  <a:lnTo>
                    <a:pt x="0" y="0"/>
                  </a:lnTo>
                  <a:close/>
                </a:path>
              </a:pathLst>
            </a:custGeom>
            <a:blipFill>
              <a:blip r:embed="rId6"/>
              <a:stretch>
                <a:fillRect l="0" t="0" r="0" b="0"/>
              </a:stretch>
            </a:blipFill>
          </p:spPr>
        </p:sp>
      </p:grpSp>
      <p:sp>
        <p:nvSpPr>
          <p:cNvPr name="TextBox 9" id="9"/>
          <p:cNvSpPr txBox="true"/>
          <p:nvPr/>
        </p:nvSpPr>
        <p:spPr>
          <a:xfrm rot="0">
            <a:off x="598671" y="239077"/>
            <a:ext cx="16660629" cy="1144270"/>
          </a:xfrm>
          <a:prstGeom prst="rect">
            <a:avLst/>
          </a:prstGeom>
        </p:spPr>
        <p:txBody>
          <a:bodyPr anchor="t" rtlCol="false" tIns="0" lIns="0" bIns="0" rIns="0">
            <a:spAutoFit/>
          </a:bodyPr>
          <a:lstStyle/>
          <a:p>
            <a:pPr algn="l">
              <a:lnSpc>
                <a:spcPts val="9379"/>
              </a:lnSpc>
            </a:pPr>
            <a:r>
              <a:rPr lang="en-US" sz="6699" b="true">
                <a:solidFill>
                  <a:srgbClr val="000000"/>
                </a:solidFill>
                <a:latin typeface="Noto Sans Bold"/>
                <a:ea typeface="Noto Sans Bold"/>
                <a:cs typeface="Noto Sans Bold"/>
                <a:sym typeface="Noto Sans Bold"/>
              </a:rPr>
              <a:t>MÔ TẢ ỨNG DỤNG TỪNG THÀNH VIÊN</a:t>
            </a:r>
          </a:p>
        </p:txBody>
      </p:sp>
      <p:sp>
        <p:nvSpPr>
          <p:cNvPr name="TextBox 10" id="10"/>
          <p:cNvSpPr txBox="true"/>
          <p:nvPr/>
        </p:nvSpPr>
        <p:spPr>
          <a:xfrm rot="0">
            <a:off x="698400" y="2060171"/>
            <a:ext cx="9350915" cy="463951"/>
          </a:xfrm>
          <a:prstGeom prst="rect">
            <a:avLst/>
          </a:prstGeom>
        </p:spPr>
        <p:txBody>
          <a:bodyPr anchor="t" rtlCol="false" tIns="0" lIns="0" bIns="0" rIns="0">
            <a:spAutoFit/>
          </a:bodyPr>
          <a:lstStyle/>
          <a:p>
            <a:pPr algn="l">
              <a:lnSpc>
                <a:spcPts val="3827"/>
              </a:lnSpc>
              <a:spcBef>
                <a:spcPct val="0"/>
              </a:spcBef>
            </a:pPr>
            <a:r>
              <a:rPr lang="en-US" b="true" sz="2734" spc="273">
                <a:solidFill>
                  <a:srgbClr val="000000"/>
                </a:solidFill>
                <a:latin typeface="Open Sauce Bold"/>
                <a:ea typeface="Open Sauce Bold"/>
                <a:cs typeface="Open Sauce Bold"/>
                <a:sym typeface="Open Sauce Bold"/>
              </a:rPr>
              <a:t>QUẢN LÍ NHÂN SỰ - XÓA NHÂN VIÊN</a:t>
            </a:r>
          </a:p>
        </p:txBody>
      </p:sp>
      <p:sp>
        <p:nvSpPr>
          <p:cNvPr name="TextBox 11" id="11"/>
          <p:cNvSpPr txBox="true"/>
          <p:nvPr/>
        </p:nvSpPr>
        <p:spPr>
          <a:xfrm rot="0">
            <a:off x="17338854" y="9182100"/>
            <a:ext cx="548640" cy="573406"/>
          </a:xfrm>
          <a:prstGeom prst="rect">
            <a:avLst/>
          </a:prstGeom>
        </p:spPr>
        <p:txBody>
          <a:bodyPr anchor="t" rtlCol="false" tIns="0" lIns="0" bIns="0" rIns="0">
            <a:spAutoFit/>
          </a:bodyPr>
          <a:lstStyle/>
          <a:p>
            <a:pPr algn="ctr">
              <a:lnSpc>
                <a:spcPts val="4619"/>
              </a:lnSpc>
              <a:spcBef>
                <a:spcPct val="0"/>
              </a:spcBef>
            </a:pPr>
            <a:r>
              <a:rPr lang="en-US" sz="3299">
                <a:solidFill>
                  <a:srgbClr val="5B4F47"/>
                </a:solidFill>
                <a:latin typeface="Open Sauce"/>
                <a:ea typeface="Open Sauce"/>
                <a:cs typeface="Open Sauce"/>
                <a:sym typeface="Open Sauce"/>
              </a:rPr>
              <a:t>48</a:t>
            </a:r>
          </a:p>
        </p:txBody>
      </p:sp>
    </p:spTree>
  </p:cSld>
  <p:clrMapOvr>
    <a:masterClrMapping/>
  </p:clrMapOvr>
  <p:transition spd="fast">
    <p:push dir="l"/>
  </p:transition>
</p:sld>
</file>

<file path=ppt/slides/slide4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234371">
            <a:off x="3566086" y="-4237604"/>
            <a:ext cx="11155828" cy="18762209"/>
          </a:xfrm>
          <a:custGeom>
            <a:avLst/>
            <a:gdLst/>
            <a:ahLst/>
            <a:cxnLst/>
            <a:rect r="r" b="b" t="t" l="l"/>
            <a:pathLst>
              <a:path h="18762209" w="11155828">
                <a:moveTo>
                  <a:pt x="10275063" y="0"/>
                </a:moveTo>
                <a:lnTo>
                  <a:pt x="11155828" y="18266778"/>
                </a:lnTo>
                <a:lnTo>
                  <a:pt x="880765" y="18762208"/>
                </a:lnTo>
                <a:lnTo>
                  <a:pt x="0" y="495430"/>
                </a:lnTo>
                <a:lnTo>
                  <a:pt x="10275063" y="0"/>
                </a:lnTo>
                <a:close/>
              </a:path>
            </a:pathLst>
          </a:custGeom>
          <a:blipFill>
            <a:blip r:embed="rId2"/>
            <a:stretch>
              <a:fillRect l="-16198" t="-1284" r="-16198" b="-1284"/>
            </a:stretch>
          </a:blipFill>
        </p:spPr>
      </p:sp>
      <p:sp>
        <p:nvSpPr>
          <p:cNvPr name="Freeform 3" id="3"/>
          <p:cNvSpPr/>
          <p:nvPr/>
        </p:nvSpPr>
        <p:spPr>
          <a:xfrm flipH="false" flipV="false" rot="3215950">
            <a:off x="-495956" y="-920638"/>
            <a:ext cx="4456085" cy="4318351"/>
          </a:xfrm>
          <a:custGeom>
            <a:avLst/>
            <a:gdLst/>
            <a:ahLst/>
            <a:cxnLst/>
            <a:rect r="r" b="b" t="t" l="l"/>
            <a:pathLst>
              <a:path h="4318351" w="4456085">
                <a:moveTo>
                  <a:pt x="0" y="0"/>
                </a:moveTo>
                <a:lnTo>
                  <a:pt x="4456085" y="0"/>
                </a:lnTo>
                <a:lnTo>
                  <a:pt x="4456085" y="4318352"/>
                </a:lnTo>
                <a:lnTo>
                  <a:pt x="0" y="431835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4" id="4"/>
          <p:cNvSpPr/>
          <p:nvPr/>
        </p:nvSpPr>
        <p:spPr>
          <a:xfrm flipV="true">
            <a:off x="698400" y="1726797"/>
            <a:ext cx="16560812" cy="38099"/>
          </a:xfrm>
          <a:prstGeom prst="line">
            <a:avLst/>
          </a:prstGeom>
          <a:ln cap="flat" w="76200">
            <a:solidFill>
              <a:srgbClr val="000000"/>
            </a:solidFill>
            <a:prstDash val="solid"/>
            <a:headEnd type="none" len="sm" w="sm"/>
            <a:tailEnd type="none" len="sm" w="sm"/>
          </a:ln>
        </p:spPr>
      </p:sp>
      <p:sp>
        <p:nvSpPr>
          <p:cNvPr name="Freeform 5" id="5"/>
          <p:cNvSpPr/>
          <p:nvPr/>
        </p:nvSpPr>
        <p:spPr>
          <a:xfrm flipH="false" flipV="false" rot="0">
            <a:off x="943952" y="3698241"/>
            <a:ext cx="16400097" cy="2890517"/>
          </a:xfrm>
          <a:custGeom>
            <a:avLst/>
            <a:gdLst/>
            <a:ahLst/>
            <a:cxnLst/>
            <a:rect r="r" b="b" t="t" l="l"/>
            <a:pathLst>
              <a:path h="2890517" w="16400097">
                <a:moveTo>
                  <a:pt x="0" y="0"/>
                </a:moveTo>
                <a:lnTo>
                  <a:pt x="16400096" y="0"/>
                </a:lnTo>
                <a:lnTo>
                  <a:pt x="16400096" y="2890518"/>
                </a:lnTo>
                <a:lnTo>
                  <a:pt x="0" y="2890518"/>
                </a:lnTo>
                <a:lnTo>
                  <a:pt x="0" y="0"/>
                </a:lnTo>
                <a:close/>
              </a:path>
            </a:pathLst>
          </a:custGeom>
          <a:blipFill>
            <a:blip r:embed="rId5"/>
            <a:stretch>
              <a:fillRect l="0" t="0" r="0" b="0"/>
            </a:stretch>
          </a:blipFill>
        </p:spPr>
      </p:sp>
      <p:sp>
        <p:nvSpPr>
          <p:cNvPr name="TextBox 6" id="6"/>
          <p:cNvSpPr txBox="true"/>
          <p:nvPr/>
        </p:nvSpPr>
        <p:spPr>
          <a:xfrm rot="0">
            <a:off x="598671" y="239077"/>
            <a:ext cx="16660629" cy="1144270"/>
          </a:xfrm>
          <a:prstGeom prst="rect">
            <a:avLst/>
          </a:prstGeom>
        </p:spPr>
        <p:txBody>
          <a:bodyPr anchor="t" rtlCol="false" tIns="0" lIns="0" bIns="0" rIns="0">
            <a:spAutoFit/>
          </a:bodyPr>
          <a:lstStyle/>
          <a:p>
            <a:pPr algn="l">
              <a:lnSpc>
                <a:spcPts val="9379"/>
              </a:lnSpc>
            </a:pPr>
            <a:r>
              <a:rPr lang="en-US" sz="6699" b="true">
                <a:solidFill>
                  <a:srgbClr val="000000"/>
                </a:solidFill>
                <a:latin typeface="Noto Sans Bold"/>
                <a:ea typeface="Noto Sans Bold"/>
                <a:cs typeface="Noto Sans Bold"/>
                <a:sym typeface="Noto Sans Bold"/>
              </a:rPr>
              <a:t>MÔ TẢ ỨNG DỤNG TỪNG THÀNH VIÊN</a:t>
            </a:r>
          </a:p>
        </p:txBody>
      </p:sp>
      <p:sp>
        <p:nvSpPr>
          <p:cNvPr name="TextBox 7" id="7"/>
          <p:cNvSpPr txBox="true"/>
          <p:nvPr/>
        </p:nvSpPr>
        <p:spPr>
          <a:xfrm rot="0">
            <a:off x="698400" y="2060171"/>
            <a:ext cx="9350915" cy="463951"/>
          </a:xfrm>
          <a:prstGeom prst="rect">
            <a:avLst/>
          </a:prstGeom>
        </p:spPr>
        <p:txBody>
          <a:bodyPr anchor="t" rtlCol="false" tIns="0" lIns="0" bIns="0" rIns="0">
            <a:spAutoFit/>
          </a:bodyPr>
          <a:lstStyle/>
          <a:p>
            <a:pPr algn="l">
              <a:lnSpc>
                <a:spcPts val="3827"/>
              </a:lnSpc>
              <a:spcBef>
                <a:spcPct val="0"/>
              </a:spcBef>
            </a:pPr>
            <a:r>
              <a:rPr lang="en-US" b="true" sz="2734" spc="273">
                <a:solidFill>
                  <a:srgbClr val="000000"/>
                </a:solidFill>
                <a:latin typeface="Open Sauce Bold"/>
                <a:ea typeface="Open Sauce Bold"/>
                <a:cs typeface="Open Sauce Bold"/>
                <a:sym typeface="Open Sauce Bold"/>
              </a:rPr>
              <a:t>QUẢN LÍ NHÂN SỰ - XÓA NHÂN VIÊN</a:t>
            </a:r>
          </a:p>
        </p:txBody>
      </p:sp>
      <p:sp>
        <p:nvSpPr>
          <p:cNvPr name="TextBox 8" id="8"/>
          <p:cNvSpPr txBox="true"/>
          <p:nvPr/>
        </p:nvSpPr>
        <p:spPr>
          <a:xfrm rot="0">
            <a:off x="3028248" y="7265034"/>
            <a:ext cx="11801475" cy="949726"/>
          </a:xfrm>
          <a:prstGeom prst="rect">
            <a:avLst/>
          </a:prstGeom>
        </p:spPr>
        <p:txBody>
          <a:bodyPr anchor="t" rtlCol="false" tIns="0" lIns="0" bIns="0" rIns="0">
            <a:spAutoFit/>
          </a:bodyPr>
          <a:lstStyle/>
          <a:p>
            <a:pPr algn="ctr">
              <a:lnSpc>
                <a:spcPts val="3827"/>
              </a:lnSpc>
            </a:pPr>
            <a:r>
              <a:rPr lang="en-US" b="true" sz="2734" spc="273">
                <a:solidFill>
                  <a:srgbClr val="000000"/>
                </a:solidFill>
                <a:latin typeface="Open Sauce Bold"/>
                <a:ea typeface="Open Sauce Bold"/>
                <a:cs typeface="Open Sauce Bold"/>
                <a:sym typeface="Open Sauce Bold"/>
              </a:rPr>
              <a:t>KHÔNG CHO XÓA NHÂN VIÊN NẾU CÓ LỊCH SỬ GIAO DỊCH</a:t>
            </a:r>
          </a:p>
          <a:p>
            <a:pPr algn="ctr">
              <a:lnSpc>
                <a:spcPts val="3827"/>
              </a:lnSpc>
              <a:spcBef>
                <a:spcPct val="0"/>
              </a:spcBef>
            </a:pPr>
            <a:r>
              <a:rPr lang="en-US" b="true" sz="2734" spc="273">
                <a:solidFill>
                  <a:srgbClr val="000000"/>
                </a:solidFill>
                <a:latin typeface="Open Sauce Bold"/>
                <a:ea typeface="Open Sauce Bold"/>
                <a:cs typeface="Open Sauce Bold"/>
                <a:sym typeface="Open Sauce Bold"/>
              </a:rPr>
              <a:t>(CÓ TRONG HÓA ĐƠN HOẶC PHIẾU NHẬP)</a:t>
            </a:r>
          </a:p>
        </p:txBody>
      </p:sp>
      <p:sp>
        <p:nvSpPr>
          <p:cNvPr name="TextBox 9" id="9"/>
          <p:cNvSpPr txBox="true"/>
          <p:nvPr/>
        </p:nvSpPr>
        <p:spPr>
          <a:xfrm rot="0">
            <a:off x="17342664" y="9182100"/>
            <a:ext cx="541020" cy="573406"/>
          </a:xfrm>
          <a:prstGeom prst="rect">
            <a:avLst/>
          </a:prstGeom>
        </p:spPr>
        <p:txBody>
          <a:bodyPr anchor="t" rtlCol="false" tIns="0" lIns="0" bIns="0" rIns="0">
            <a:spAutoFit/>
          </a:bodyPr>
          <a:lstStyle/>
          <a:p>
            <a:pPr algn="ctr">
              <a:lnSpc>
                <a:spcPts val="4619"/>
              </a:lnSpc>
              <a:spcBef>
                <a:spcPct val="0"/>
              </a:spcBef>
            </a:pPr>
            <a:r>
              <a:rPr lang="en-US" sz="3299">
                <a:solidFill>
                  <a:srgbClr val="5B4F47"/>
                </a:solidFill>
                <a:latin typeface="Open Sauce"/>
                <a:ea typeface="Open Sauce"/>
                <a:cs typeface="Open Sauce"/>
                <a:sym typeface="Open Sauce"/>
              </a:rPr>
              <a:t>49</a:t>
            </a:r>
          </a:p>
        </p:txBody>
      </p:sp>
    </p:spTree>
  </p:cSld>
  <p:clrMapOvr>
    <a:masterClrMapping/>
  </p:clrMapOvr>
  <p:transition spd="fast">
    <p:push dir="l"/>
  </p:transition>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234371">
            <a:off x="3566086" y="-4237604"/>
            <a:ext cx="11155828" cy="18762209"/>
          </a:xfrm>
          <a:custGeom>
            <a:avLst/>
            <a:gdLst/>
            <a:ahLst/>
            <a:cxnLst/>
            <a:rect r="r" b="b" t="t" l="l"/>
            <a:pathLst>
              <a:path h="18762209" w="11155828">
                <a:moveTo>
                  <a:pt x="10275063" y="0"/>
                </a:moveTo>
                <a:lnTo>
                  <a:pt x="11155828" y="18266778"/>
                </a:lnTo>
                <a:lnTo>
                  <a:pt x="880765" y="18762208"/>
                </a:lnTo>
                <a:lnTo>
                  <a:pt x="0" y="495430"/>
                </a:lnTo>
                <a:lnTo>
                  <a:pt x="10275063" y="0"/>
                </a:lnTo>
                <a:close/>
              </a:path>
            </a:pathLst>
          </a:custGeom>
          <a:blipFill>
            <a:blip r:embed="rId2"/>
            <a:stretch>
              <a:fillRect l="-16198" t="-1284" r="-16198" b="-1284"/>
            </a:stretch>
          </a:blipFill>
        </p:spPr>
      </p:sp>
      <p:sp>
        <p:nvSpPr>
          <p:cNvPr name="Freeform 3" id="3"/>
          <p:cNvSpPr/>
          <p:nvPr/>
        </p:nvSpPr>
        <p:spPr>
          <a:xfrm flipH="false" flipV="false" rot="3215950">
            <a:off x="-495956" y="-920638"/>
            <a:ext cx="4456085" cy="4318351"/>
          </a:xfrm>
          <a:custGeom>
            <a:avLst/>
            <a:gdLst/>
            <a:ahLst/>
            <a:cxnLst/>
            <a:rect r="r" b="b" t="t" l="l"/>
            <a:pathLst>
              <a:path h="4318351" w="4456085">
                <a:moveTo>
                  <a:pt x="0" y="0"/>
                </a:moveTo>
                <a:lnTo>
                  <a:pt x="4456085" y="0"/>
                </a:lnTo>
                <a:lnTo>
                  <a:pt x="4456085" y="4318352"/>
                </a:lnTo>
                <a:lnTo>
                  <a:pt x="0" y="431835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4" id="4"/>
          <p:cNvSpPr/>
          <p:nvPr/>
        </p:nvSpPr>
        <p:spPr>
          <a:xfrm rot="0">
            <a:off x="-543481" y="2107796"/>
            <a:ext cx="19149227" cy="8179204"/>
          </a:xfrm>
          <a:prstGeom prst="rect">
            <a:avLst/>
          </a:prstGeom>
          <a:solidFill>
            <a:srgbClr val="EDECE7"/>
          </a:solidFill>
        </p:spPr>
      </p:sp>
      <p:sp>
        <p:nvSpPr>
          <p:cNvPr name="Freeform 5" id="5"/>
          <p:cNvSpPr/>
          <p:nvPr/>
        </p:nvSpPr>
        <p:spPr>
          <a:xfrm flipH="false" flipV="false" rot="903222">
            <a:off x="14874904" y="9112414"/>
            <a:ext cx="2239957" cy="707216"/>
          </a:xfrm>
          <a:custGeom>
            <a:avLst/>
            <a:gdLst/>
            <a:ahLst/>
            <a:cxnLst/>
            <a:rect r="r" b="b" t="t" l="l"/>
            <a:pathLst>
              <a:path h="707216" w="2239957">
                <a:moveTo>
                  <a:pt x="0" y="0"/>
                </a:moveTo>
                <a:lnTo>
                  <a:pt x="2239957" y="0"/>
                </a:lnTo>
                <a:lnTo>
                  <a:pt x="2239957" y="707217"/>
                </a:lnTo>
                <a:lnTo>
                  <a:pt x="0" y="707217"/>
                </a:lnTo>
                <a:lnTo>
                  <a:pt x="0" y="0"/>
                </a:lnTo>
                <a:close/>
              </a:path>
            </a:pathLst>
          </a:custGeom>
          <a:blipFill>
            <a:blip r:embed="rId5"/>
            <a:stretch>
              <a:fillRect l="0" t="0" r="0" b="0"/>
            </a:stretch>
          </a:blipFill>
        </p:spPr>
      </p:sp>
      <p:sp>
        <p:nvSpPr>
          <p:cNvPr name="AutoShape 6" id="6"/>
          <p:cNvSpPr/>
          <p:nvPr/>
        </p:nvSpPr>
        <p:spPr>
          <a:xfrm flipV="true">
            <a:off x="698400" y="1726797"/>
            <a:ext cx="16560812" cy="38099"/>
          </a:xfrm>
          <a:prstGeom prst="line">
            <a:avLst/>
          </a:prstGeom>
          <a:ln cap="flat" w="76200">
            <a:solidFill>
              <a:srgbClr val="000000"/>
            </a:solidFill>
            <a:prstDash val="solid"/>
            <a:headEnd type="none" len="sm" w="sm"/>
            <a:tailEnd type="none" len="sm" w="sm"/>
          </a:ln>
        </p:spPr>
      </p:sp>
      <p:grpSp>
        <p:nvGrpSpPr>
          <p:cNvPr name="Group 7" id="7"/>
          <p:cNvGrpSpPr/>
          <p:nvPr/>
        </p:nvGrpSpPr>
        <p:grpSpPr>
          <a:xfrm rot="118131">
            <a:off x="944513" y="3382508"/>
            <a:ext cx="5384822" cy="5784998"/>
            <a:chOff x="0" y="0"/>
            <a:chExt cx="7179763" cy="7713331"/>
          </a:xfrm>
        </p:grpSpPr>
        <p:sp>
          <p:nvSpPr>
            <p:cNvPr name="Freeform 8" id="8"/>
            <p:cNvSpPr/>
            <p:nvPr/>
          </p:nvSpPr>
          <p:spPr>
            <a:xfrm flipH="false" flipV="false" rot="-163236">
              <a:off x="156742" y="786705"/>
              <a:ext cx="6866279" cy="6767484"/>
            </a:xfrm>
            <a:custGeom>
              <a:avLst/>
              <a:gdLst/>
              <a:ahLst/>
              <a:cxnLst/>
              <a:rect r="r" b="b" t="t" l="l"/>
              <a:pathLst>
                <a:path h="6767484" w="6866279">
                  <a:moveTo>
                    <a:pt x="0" y="0"/>
                  </a:moveTo>
                  <a:lnTo>
                    <a:pt x="6866279" y="0"/>
                  </a:lnTo>
                  <a:lnTo>
                    <a:pt x="6866279" y="6767483"/>
                  </a:lnTo>
                  <a:lnTo>
                    <a:pt x="0" y="6767483"/>
                  </a:lnTo>
                  <a:lnTo>
                    <a:pt x="0" y="0"/>
                  </a:lnTo>
                  <a:close/>
                </a:path>
              </a:pathLst>
            </a:custGeom>
            <a:blipFill>
              <a:blip r:embed="rId6"/>
              <a:stretch>
                <a:fillRect l="0" t="0" r="0" b="0"/>
              </a:stretch>
            </a:blipFill>
          </p:spPr>
        </p:sp>
        <p:sp>
          <p:nvSpPr>
            <p:cNvPr name="Freeform 9" id="9"/>
            <p:cNvSpPr/>
            <p:nvPr/>
          </p:nvSpPr>
          <p:spPr>
            <a:xfrm flipH="false" flipV="false" rot="5400000">
              <a:off x="-379125" y="1025293"/>
              <a:ext cx="2732595" cy="682010"/>
            </a:xfrm>
            <a:custGeom>
              <a:avLst/>
              <a:gdLst/>
              <a:ahLst/>
              <a:cxnLst/>
              <a:rect r="r" b="b" t="t" l="l"/>
              <a:pathLst>
                <a:path h="682010" w="2732595">
                  <a:moveTo>
                    <a:pt x="0" y="0"/>
                  </a:moveTo>
                  <a:lnTo>
                    <a:pt x="2732596" y="0"/>
                  </a:lnTo>
                  <a:lnTo>
                    <a:pt x="2732596" y="682010"/>
                  </a:lnTo>
                  <a:lnTo>
                    <a:pt x="0" y="682010"/>
                  </a:lnTo>
                  <a:lnTo>
                    <a:pt x="0" y="0"/>
                  </a:lnTo>
                  <a:close/>
                </a:path>
              </a:pathLst>
            </a:custGeom>
            <a:blipFill>
              <a:blip r:embed="rId7"/>
              <a:stretch>
                <a:fillRect l="0" t="0" r="0" b="0"/>
              </a:stretch>
            </a:blipFill>
          </p:spPr>
        </p:sp>
        <p:sp>
          <p:nvSpPr>
            <p:cNvPr name="TextBox 10" id="10"/>
            <p:cNvSpPr txBox="true"/>
            <p:nvPr/>
          </p:nvSpPr>
          <p:spPr>
            <a:xfrm rot="-141726">
              <a:off x="901502" y="1866135"/>
              <a:ext cx="5201543" cy="772595"/>
            </a:xfrm>
            <a:prstGeom prst="rect">
              <a:avLst/>
            </a:prstGeom>
          </p:spPr>
          <p:txBody>
            <a:bodyPr anchor="t" rtlCol="false" tIns="0" lIns="0" bIns="0" rIns="0">
              <a:spAutoFit/>
            </a:bodyPr>
            <a:lstStyle/>
            <a:p>
              <a:pPr algn="ctr" marL="0" indent="0" lvl="0">
                <a:lnSpc>
                  <a:spcPts val="4720"/>
                </a:lnSpc>
                <a:spcBef>
                  <a:spcPct val="0"/>
                </a:spcBef>
              </a:pPr>
            </a:p>
          </p:txBody>
        </p:sp>
        <p:sp>
          <p:nvSpPr>
            <p:cNvPr name="TextBox 11" id="11"/>
            <p:cNvSpPr txBox="true"/>
            <p:nvPr/>
          </p:nvSpPr>
          <p:spPr>
            <a:xfrm rot="-126409">
              <a:off x="993286" y="3581279"/>
              <a:ext cx="5183037" cy="446900"/>
            </a:xfrm>
            <a:prstGeom prst="rect">
              <a:avLst/>
            </a:prstGeom>
          </p:spPr>
          <p:txBody>
            <a:bodyPr anchor="t" rtlCol="false" tIns="0" lIns="0" bIns="0" rIns="0">
              <a:spAutoFit/>
            </a:bodyPr>
            <a:lstStyle/>
            <a:p>
              <a:pPr algn="l">
                <a:lnSpc>
                  <a:spcPts val="2631"/>
                </a:lnSpc>
                <a:spcBef>
                  <a:spcPct val="0"/>
                </a:spcBef>
              </a:pPr>
            </a:p>
          </p:txBody>
        </p:sp>
      </p:grpSp>
      <p:grpSp>
        <p:nvGrpSpPr>
          <p:cNvPr name="Group 12" id="12"/>
          <p:cNvGrpSpPr/>
          <p:nvPr/>
        </p:nvGrpSpPr>
        <p:grpSpPr>
          <a:xfrm rot="118131">
            <a:off x="10199047" y="3382508"/>
            <a:ext cx="5384822" cy="5784998"/>
            <a:chOff x="0" y="0"/>
            <a:chExt cx="7179763" cy="7713331"/>
          </a:xfrm>
        </p:grpSpPr>
        <p:sp>
          <p:nvSpPr>
            <p:cNvPr name="Freeform 13" id="13"/>
            <p:cNvSpPr/>
            <p:nvPr/>
          </p:nvSpPr>
          <p:spPr>
            <a:xfrm flipH="false" flipV="false" rot="-163236">
              <a:off x="156742" y="786705"/>
              <a:ext cx="6866279" cy="6767484"/>
            </a:xfrm>
            <a:custGeom>
              <a:avLst/>
              <a:gdLst/>
              <a:ahLst/>
              <a:cxnLst/>
              <a:rect r="r" b="b" t="t" l="l"/>
              <a:pathLst>
                <a:path h="6767484" w="6866279">
                  <a:moveTo>
                    <a:pt x="0" y="0"/>
                  </a:moveTo>
                  <a:lnTo>
                    <a:pt x="6866279" y="0"/>
                  </a:lnTo>
                  <a:lnTo>
                    <a:pt x="6866279" y="6767483"/>
                  </a:lnTo>
                  <a:lnTo>
                    <a:pt x="0" y="6767483"/>
                  </a:lnTo>
                  <a:lnTo>
                    <a:pt x="0" y="0"/>
                  </a:lnTo>
                  <a:close/>
                </a:path>
              </a:pathLst>
            </a:custGeom>
            <a:blipFill>
              <a:blip r:embed="rId6"/>
              <a:stretch>
                <a:fillRect l="0" t="0" r="0" b="0"/>
              </a:stretch>
            </a:blipFill>
          </p:spPr>
        </p:sp>
        <p:sp>
          <p:nvSpPr>
            <p:cNvPr name="Freeform 14" id="14"/>
            <p:cNvSpPr/>
            <p:nvPr/>
          </p:nvSpPr>
          <p:spPr>
            <a:xfrm flipH="false" flipV="false" rot="5400000">
              <a:off x="-379125" y="1025293"/>
              <a:ext cx="2732595" cy="682010"/>
            </a:xfrm>
            <a:custGeom>
              <a:avLst/>
              <a:gdLst/>
              <a:ahLst/>
              <a:cxnLst/>
              <a:rect r="r" b="b" t="t" l="l"/>
              <a:pathLst>
                <a:path h="682010" w="2732595">
                  <a:moveTo>
                    <a:pt x="0" y="0"/>
                  </a:moveTo>
                  <a:lnTo>
                    <a:pt x="2732596" y="0"/>
                  </a:lnTo>
                  <a:lnTo>
                    <a:pt x="2732596" y="682010"/>
                  </a:lnTo>
                  <a:lnTo>
                    <a:pt x="0" y="682010"/>
                  </a:lnTo>
                  <a:lnTo>
                    <a:pt x="0" y="0"/>
                  </a:lnTo>
                  <a:close/>
                </a:path>
              </a:pathLst>
            </a:custGeom>
            <a:blipFill>
              <a:blip r:embed="rId7"/>
              <a:stretch>
                <a:fillRect l="0" t="0" r="0" b="0"/>
              </a:stretch>
            </a:blipFill>
          </p:spPr>
        </p:sp>
        <p:sp>
          <p:nvSpPr>
            <p:cNvPr name="TextBox 15" id="15"/>
            <p:cNvSpPr txBox="true"/>
            <p:nvPr/>
          </p:nvSpPr>
          <p:spPr>
            <a:xfrm rot="-141726">
              <a:off x="901502" y="1866135"/>
              <a:ext cx="5201543" cy="772595"/>
            </a:xfrm>
            <a:prstGeom prst="rect">
              <a:avLst/>
            </a:prstGeom>
          </p:spPr>
          <p:txBody>
            <a:bodyPr anchor="t" rtlCol="false" tIns="0" lIns="0" bIns="0" rIns="0">
              <a:spAutoFit/>
            </a:bodyPr>
            <a:lstStyle/>
            <a:p>
              <a:pPr algn="ctr" marL="0" indent="0" lvl="0">
                <a:lnSpc>
                  <a:spcPts val="4720"/>
                </a:lnSpc>
                <a:spcBef>
                  <a:spcPct val="0"/>
                </a:spcBef>
              </a:pPr>
            </a:p>
          </p:txBody>
        </p:sp>
        <p:sp>
          <p:nvSpPr>
            <p:cNvPr name="TextBox 16" id="16"/>
            <p:cNvSpPr txBox="true"/>
            <p:nvPr/>
          </p:nvSpPr>
          <p:spPr>
            <a:xfrm rot="-126409">
              <a:off x="993286" y="3581279"/>
              <a:ext cx="5183037" cy="446900"/>
            </a:xfrm>
            <a:prstGeom prst="rect">
              <a:avLst/>
            </a:prstGeom>
          </p:spPr>
          <p:txBody>
            <a:bodyPr anchor="t" rtlCol="false" tIns="0" lIns="0" bIns="0" rIns="0">
              <a:spAutoFit/>
            </a:bodyPr>
            <a:lstStyle/>
            <a:p>
              <a:pPr algn="l">
                <a:lnSpc>
                  <a:spcPts val="2631"/>
                </a:lnSpc>
                <a:spcBef>
                  <a:spcPct val="0"/>
                </a:spcBef>
              </a:pPr>
            </a:p>
          </p:txBody>
        </p:sp>
      </p:grpSp>
      <p:sp>
        <p:nvSpPr>
          <p:cNvPr name="Freeform 17" id="17"/>
          <p:cNvSpPr/>
          <p:nvPr/>
        </p:nvSpPr>
        <p:spPr>
          <a:xfrm flipH="false" flipV="false" rot="0">
            <a:off x="14846569" y="3635959"/>
            <a:ext cx="1148314" cy="1349515"/>
          </a:xfrm>
          <a:custGeom>
            <a:avLst/>
            <a:gdLst/>
            <a:ahLst/>
            <a:cxnLst/>
            <a:rect r="r" b="b" t="t" l="l"/>
            <a:pathLst>
              <a:path h="1349515" w="1148314">
                <a:moveTo>
                  <a:pt x="0" y="0"/>
                </a:moveTo>
                <a:lnTo>
                  <a:pt x="1148314" y="0"/>
                </a:lnTo>
                <a:lnTo>
                  <a:pt x="1148314" y="1349514"/>
                </a:lnTo>
                <a:lnTo>
                  <a:pt x="0" y="134951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8" id="18"/>
          <p:cNvSpPr txBox="true"/>
          <p:nvPr/>
        </p:nvSpPr>
        <p:spPr>
          <a:xfrm rot="0">
            <a:off x="598671" y="239077"/>
            <a:ext cx="12292788" cy="1144270"/>
          </a:xfrm>
          <a:prstGeom prst="rect">
            <a:avLst/>
          </a:prstGeom>
        </p:spPr>
        <p:txBody>
          <a:bodyPr anchor="t" rtlCol="false" tIns="0" lIns="0" bIns="0" rIns="0">
            <a:spAutoFit/>
          </a:bodyPr>
          <a:lstStyle/>
          <a:p>
            <a:pPr algn="l">
              <a:lnSpc>
                <a:spcPts val="9379"/>
              </a:lnSpc>
            </a:pPr>
            <a:r>
              <a:rPr lang="en-US" sz="6699" b="true">
                <a:solidFill>
                  <a:srgbClr val="000000"/>
                </a:solidFill>
                <a:latin typeface="Noto Sans Bold"/>
                <a:ea typeface="Noto Sans Bold"/>
                <a:cs typeface="Noto Sans Bold"/>
                <a:sym typeface="Noto Sans Bold"/>
              </a:rPr>
              <a:t>Phạm vi ứng dụng</a:t>
            </a:r>
          </a:p>
        </p:txBody>
      </p:sp>
      <p:sp>
        <p:nvSpPr>
          <p:cNvPr name="TextBox 19" id="19"/>
          <p:cNvSpPr txBox="true"/>
          <p:nvPr/>
        </p:nvSpPr>
        <p:spPr>
          <a:xfrm rot="0">
            <a:off x="1198420" y="4928323"/>
            <a:ext cx="4877009" cy="1064260"/>
          </a:xfrm>
          <a:prstGeom prst="rect">
            <a:avLst/>
          </a:prstGeom>
        </p:spPr>
        <p:txBody>
          <a:bodyPr anchor="t" rtlCol="false" tIns="0" lIns="0" bIns="0" rIns="0">
            <a:spAutoFit/>
          </a:bodyPr>
          <a:lstStyle/>
          <a:p>
            <a:pPr algn="ctr">
              <a:lnSpc>
                <a:spcPts val="4340"/>
              </a:lnSpc>
              <a:spcBef>
                <a:spcPct val="0"/>
              </a:spcBef>
            </a:pPr>
            <a:r>
              <a:rPr lang="en-US" sz="3100">
                <a:solidFill>
                  <a:srgbClr val="000000"/>
                </a:solidFill>
                <a:latin typeface="Noto Sans"/>
                <a:ea typeface="Noto Sans"/>
                <a:cs typeface="Noto Sans"/>
                <a:sym typeface="Noto Sans"/>
              </a:rPr>
              <a:t>QUẢN LÍ NHÀ SÁCH Ở QUY MÔ VỪA VÀ NHỎ</a:t>
            </a:r>
          </a:p>
        </p:txBody>
      </p:sp>
      <p:sp>
        <p:nvSpPr>
          <p:cNvPr name="TextBox 20" id="20"/>
          <p:cNvSpPr txBox="true"/>
          <p:nvPr/>
        </p:nvSpPr>
        <p:spPr>
          <a:xfrm rot="0">
            <a:off x="10496296" y="5319011"/>
            <a:ext cx="4790325" cy="1064260"/>
          </a:xfrm>
          <a:prstGeom prst="rect">
            <a:avLst/>
          </a:prstGeom>
        </p:spPr>
        <p:txBody>
          <a:bodyPr anchor="t" rtlCol="false" tIns="0" lIns="0" bIns="0" rIns="0">
            <a:spAutoFit/>
          </a:bodyPr>
          <a:lstStyle/>
          <a:p>
            <a:pPr algn="ctr">
              <a:lnSpc>
                <a:spcPts val="4340"/>
              </a:lnSpc>
              <a:spcBef>
                <a:spcPct val="0"/>
              </a:spcBef>
            </a:pPr>
            <a:r>
              <a:rPr lang="en-US" sz="3100">
                <a:solidFill>
                  <a:srgbClr val="000000"/>
                </a:solidFill>
                <a:latin typeface="Noto Sans"/>
                <a:ea typeface="Noto Sans"/>
                <a:cs typeface="Noto Sans"/>
                <a:sym typeface="Noto Sans"/>
              </a:rPr>
              <a:t>QUẢN LÍ THƯ VIỆN VỪA VÀ NHỎ</a:t>
            </a:r>
          </a:p>
        </p:txBody>
      </p:sp>
      <p:sp>
        <p:nvSpPr>
          <p:cNvPr name="Freeform 21" id="21"/>
          <p:cNvSpPr/>
          <p:nvPr/>
        </p:nvSpPr>
        <p:spPr>
          <a:xfrm flipH="false" flipV="false" rot="0">
            <a:off x="5278808" y="3482005"/>
            <a:ext cx="1148314" cy="1349515"/>
          </a:xfrm>
          <a:custGeom>
            <a:avLst/>
            <a:gdLst/>
            <a:ahLst/>
            <a:cxnLst/>
            <a:rect r="r" b="b" t="t" l="l"/>
            <a:pathLst>
              <a:path h="1349515" w="1148314">
                <a:moveTo>
                  <a:pt x="0" y="0"/>
                </a:moveTo>
                <a:lnTo>
                  <a:pt x="1148314" y="0"/>
                </a:lnTo>
                <a:lnTo>
                  <a:pt x="1148314" y="1349515"/>
                </a:lnTo>
                <a:lnTo>
                  <a:pt x="0" y="134951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22" id="22"/>
          <p:cNvSpPr txBox="true"/>
          <p:nvPr/>
        </p:nvSpPr>
        <p:spPr>
          <a:xfrm rot="0">
            <a:off x="17485539" y="9182100"/>
            <a:ext cx="274320" cy="573406"/>
          </a:xfrm>
          <a:prstGeom prst="rect">
            <a:avLst/>
          </a:prstGeom>
        </p:spPr>
        <p:txBody>
          <a:bodyPr anchor="t" rtlCol="false" tIns="0" lIns="0" bIns="0" rIns="0">
            <a:spAutoFit/>
          </a:bodyPr>
          <a:lstStyle/>
          <a:p>
            <a:pPr algn="ctr">
              <a:lnSpc>
                <a:spcPts val="4619"/>
              </a:lnSpc>
              <a:spcBef>
                <a:spcPct val="0"/>
              </a:spcBef>
            </a:pPr>
            <a:r>
              <a:rPr lang="en-US" sz="3299">
                <a:solidFill>
                  <a:srgbClr val="5B4F47"/>
                </a:solidFill>
                <a:latin typeface="Open Sauce"/>
                <a:ea typeface="Open Sauce"/>
                <a:cs typeface="Open Sauce"/>
                <a:sym typeface="Open Sauce"/>
              </a:rPr>
              <a:t>5</a:t>
            </a:r>
          </a:p>
        </p:txBody>
      </p:sp>
    </p:spTree>
  </p:cSld>
  <p:clrMapOvr>
    <a:masterClrMapping/>
  </p:clrMapOvr>
  <p:transition spd="fast">
    <p:push dir="l"/>
  </p:transition>
</p:sld>
</file>

<file path=ppt/slides/slide5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234371">
            <a:off x="3566086" y="-4237604"/>
            <a:ext cx="11155828" cy="18762209"/>
          </a:xfrm>
          <a:custGeom>
            <a:avLst/>
            <a:gdLst/>
            <a:ahLst/>
            <a:cxnLst/>
            <a:rect r="r" b="b" t="t" l="l"/>
            <a:pathLst>
              <a:path h="18762209" w="11155828">
                <a:moveTo>
                  <a:pt x="10275063" y="0"/>
                </a:moveTo>
                <a:lnTo>
                  <a:pt x="11155828" y="18266778"/>
                </a:lnTo>
                <a:lnTo>
                  <a:pt x="880765" y="18762208"/>
                </a:lnTo>
                <a:lnTo>
                  <a:pt x="0" y="495430"/>
                </a:lnTo>
                <a:lnTo>
                  <a:pt x="10275063" y="0"/>
                </a:lnTo>
                <a:close/>
              </a:path>
            </a:pathLst>
          </a:custGeom>
          <a:blipFill>
            <a:blip r:embed="rId2"/>
            <a:stretch>
              <a:fillRect l="-16198" t="-1284" r="-16198" b="-1284"/>
            </a:stretch>
          </a:blipFill>
        </p:spPr>
      </p:sp>
      <p:sp>
        <p:nvSpPr>
          <p:cNvPr name="Freeform 3" id="3"/>
          <p:cNvSpPr/>
          <p:nvPr/>
        </p:nvSpPr>
        <p:spPr>
          <a:xfrm flipH="false" flipV="false" rot="3215950">
            <a:off x="-495956" y="-920638"/>
            <a:ext cx="4456085" cy="4318351"/>
          </a:xfrm>
          <a:custGeom>
            <a:avLst/>
            <a:gdLst/>
            <a:ahLst/>
            <a:cxnLst/>
            <a:rect r="r" b="b" t="t" l="l"/>
            <a:pathLst>
              <a:path h="4318351" w="4456085">
                <a:moveTo>
                  <a:pt x="0" y="0"/>
                </a:moveTo>
                <a:lnTo>
                  <a:pt x="4456085" y="0"/>
                </a:lnTo>
                <a:lnTo>
                  <a:pt x="4456085" y="4318352"/>
                </a:lnTo>
                <a:lnTo>
                  <a:pt x="0" y="431835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4" id="4"/>
          <p:cNvSpPr/>
          <p:nvPr/>
        </p:nvSpPr>
        <p:spPr>
          <a:xfrm flipV="true">
            <a:off x="698400" y="1726797"/>
            <a:ext cx="16560812" cy="38099"/>
          </a:xfrm>
          <a:prstGeom prst="line">
            <a:avLst/>
          </a:prstGeom>
          <a:ln cap="flat" w="76200">
            <a:solidFill>
              <a:srgbClr val="000000"/>
            </a:solidFill>
            <a:prstDash val="solid"/>
            <a:headEnd type="none" len="sm" w="sm"/>
            <a:tailEnd type="none" len="sm" w="sm"/>
          </a:ln>
        </p:spPr>
      </p:sp>
      <p:grpSp>
        <p:nvGrpSpPr>
          <p:cNvPr name="Group 5" id="5"/>
          <p:cNvGrpSpPr/>
          <p:nvPr/>
        </p:nvGrpSpPr>
        <p:grpSpPr>
          <a:xfrm rot="0">
            <a:off x="748493" y="3529000"/>
            <a:ext cx="16791015" cy="4344675"/>
            <a:chOff x="0" y="0"/>
            <a:chExt cx="22388020" cy="5792900"/>
          </a:xfrm>
        </p:grpSpPr>
        <p:sp>
          <p:nvSpPr>
            <p:cNvPr name="Freeform 6" id="6"/>
            <p:cNvSpPr/>
            <p:nvPr/>
          </p:nvSpPr>
          <p:spPr>
            <a:xfrm flipH="false" flipV="false" rot="0">
              <a:off x="0" y="0"/>
              <a:ext cx="22388020" cy="5792900"/>
            </a:xfrm>
            <a:custGeom>
              <a:avLst/>
              <a:gdLst/>
              <a:ahLst/>
              <a:cxnLst/>
              <a:rect r="r" b="b" t="t" l="l"/>
              <a:pathLst>
                <a:path h="5792900" w="22388020">
                  <a:moveTo>
                    <a:pt x="0" y="0"/>
                  </a:moveTo>
                  <a:lnTo>
                    <a:pt x="22388020" y="0"/>
                  </a:lnTo>
                  <a:lnTo>
                    <a:pt x="22388020" y="5792900"/>
                  </a:lnTo>
                  <a:lnTo>
                    <a:pt x="0" y="5792900"/>
                  </a:lnTo>
                  <a:lnTo>
                    <a:pt x="0" y="0"/>
                  </a:lnTo>
                  <a:close/>
                </a:path>
              </a:pathLst>
            </a:custGeom>
            <a:blipFill>
              <a:blip r:embed="rId5"/>
              <a:stretch>
                <a:fillRect l="0" t="0" r="0" b="0"/>
              </a:stretch>
            </a:blipFill>
          </p:spPr>
        </p:sp>
        <p:sp>
          <p:nvSpPr>
            <p:cNvPr name="Freeform 7" id="7"/>
            <p:cNvSpPr/>
            <p:nvPr/>
          </p:nvSpPr>
          <p:spPr>
            <a:xfrm flipH="false" flipV="false" rot="0">
              <a:off x="5385581" y="0"/>
              <a:ext cx="5808428" cy="710762"/>
            </a:xfrm>
            <a:custGeom>
              <a:avLst/>
              <a:gdLst/>
              <a:ahLst/>
              <a:cxnLst/>
              <a:rect r="r" b="b" t="t" l="l"/>
              <a:pathLst>
                <a:path h="710762" w="5808428">
                  <a:moveTo>
                    <a:pt x="0" y="0"/>
                  </a:moveTo>
                  <a:lnTo>
                    <a:pt x="5808429" y="0"/>
                  </a:lnTo>
                  <a:lnTo>
                    <a:pt x="5808429" y="710762"/>
                  </a:lnTo>
                  <a:lnTo>
                    <a:pt x="0" y="710762"/>
                  </a:lnTo>
                  <a:lnTo>
                    <a:pt x="0" y="0"/>
                  </a:lnTo>
                  <a:close/>
                </a:path>
              </a:pathLst>
            </a:custGeom>
            <a:blipFill>
              <a:blip r:embed="rId6"/>
              <a:stretch>
                <a:fillRect l="0" t="0" r="0" b="-96487"/>
              </a:stretch>
            </a:blipFill>
          </p:spPr>
        </p:sp>
        <p:sp>
          <p:nvSpPr>
            <p:cNvPr name="Freeform 8" id="8"/>
            <p:cNvSpPr/>
            <p:nvPr/>
          </p:nvSpPr>
          <p:spPr>
            <a:xfrm flipH="false" flipV="false" rot="0">
              <a:off x="13052406" y="163014"/>
              <a:ext cx="3670633" cy="882557"/>
            </a:xfrm>
            <a:custGeom>
              <a:avLst/>
              <a:gdLst/>
              <a:ahLst/>
              <a:cxnLst/>
              <a:rect r="r" b="b" t="t" l="l"/>
              <a:pathLst>
                <a:path h="882557" w="3670633">
                  <a:moveTo>
                    <a:pt x="0" y="0"/>
                  </a:moveTo>
                  <a:lnTo>
                    <a:pt x="3670632" y="0"/>
                  </a:lnTo>
                  <a:lnTo>
                    <a:pt x="3670632" y="882556"/>
                  </a:lnTo>
                  <a:lnTo>
                    <a:pt x="0" y="882556"/>
                  </a:lnTo>
                  <a:lnTo>
                    <a:pt x="0" y="0"/>
                  </a:lnTo>
                  <a:close/>
                </a:path>
              </a:pathLst>
            </a:custGeom>
            <a:blipFill>
              <a:blip r:embed="rId6"/>
              <a:stretch>
                <a:fillRect l="0" t="0" r="0" b="0"/>
              </a:stretch>
            </a:blipFill>
          </p:spPr>
        </p:sp>
      </p:grpSp>
      <p:sp>
        <p:nvSpPr>
          <p:cNvPr name="TextBox 9" id="9"/>
          <p:cNvSpPr txBox="true"/>
          <p:nvPr/>
        </p:nvSpPr>
        <p:spPr>
          <a:xfrm rot="0">
            <a:off x="598671" y="239077"/>
            <a:ext cx="16660629" cy="1144270"/>
          </a:xfrm>
          <a:prstGeom prst="rect">
            <a:avLst/>
          </a:prstGeom>
        </p:spPr>
        <p:txBody>
          <a:bodyPr anchor="t" rtlCol="false" tIns="0" lIns="0" bIns="0" rIns="0">
            <a:spAutoFit/>
          </a:bodyPr>
          <a:lstStyle/>
          <a:p>
            <a:pPr algn="l">
              <a:lnSpc>
                <a:spcPts val="9379"/>
              </a:lnSpc>
            </a:pPr>
            <a:r>
              <a:rPr lang="en-US" sz="6699" b="true">
                <a:solidFill>
                  <a:srgbClr val="000000"/>
                </a:solidFill>
                <a:latin typeface="Noto Sans Bold"/>
                <a:ea typeface="Noto Sans Bold"/>
                <a:cs typeface="Noto Sans Bold"/>
                <a:sym typeface="Noto Sans Bold"/>
              </a:rPr>
              <a:t>MÔ TẢ ỨNG DỤNG TỪNG THÀNH VIÊN</a:t>
            </a:r>
          </a:p>
        </p:txBody>
      </p:sp>
      <p:sp>
        <p:nvSpPr>
          <p:cNvPr name="TextBox 10" id="10"/>
          <p:cNvSpPr txBox="true"/>
          <p:nvPr/>
        </p:nvSpPr>
        <p:spPr>
          <a:xfrm rot="0">
            <a:off x="698400" y="2060171"/>
            <a:ext cx="9350915" cy="463951"/>
          </a:xfrm>
          <a:prstGeom prst="rect">
            <a:avLst/>
          </a:prstGeom>
        </p:spPr>
        <p:txBody>
          <a:bodyPr anchor="t" rtlCol="false" tIns="0" lIns="0" bIns="0" rIns="0">
            <a:spAutoFit/>
          </a:bodyPr>
          <a:lstStyle/>
          <a:p>
            <a:pPr algn="l">
              <a:lnSpc>
                <a:spcPts val="3827"/>
              </a:lnSpc>
              <a:spcBef>
                <a:spcPct val="0"/>
              </a:spcBef>
            </a:pPr>
            <a:r>
              <a:rPr lang="en-US" b="true" sz="2734" spc="273">
                <a:solidFill>
                  <a:srgbClr val="000000"/>
                </a:solidFill>
                <a:latin typeface="Open Sauce Bold"/>
                <a:ea typeface="Open Sauce Bold"/>
                <a:cs typeface="Open Sauce Bold"/>
                <a:sym typeface="Open Sauce Bold"/>
              </a:rPr>
              <a:t>QUẢN LÍ NHÂN SỰ - XÓA NHÂN VIÊN</a:t>
            </a:r>
          </a:p>
        </p:txBody>
      </p:sp>
      <p:sp>
        <p:nvSpPr>
          <p:cNvPr name="TextBox 11" id="11"/>
          <p:cNvSpPr txBox="true"/>
          <p:nvPr/>
        </p:nvSpPr>
        <p:spPr>
          <a:xfrm rot="0">
            <a:off x="2471035" y="8308574"/>
            <a:ext cx="12915900" cy="949726"/>
          </a:xfrm>
          <a:prstGeom prst="rect">
            <a:avLst/>
          </a:prstGeom>
        </p:spPr>
        <p:txBody>
          <a:bodyPr anchor="t" rtlCol="false" tIns="0" lIns="0" bIns="0" rIns="0">
            <a:spAutoFit/>
          </a:bodyPr>
          <a:lstStyle/>
          <a:p>
            <a:pPr algn="ctr">
              <a:lnSpc>
                <a:spcPts val="3827"/>
              </a:lnSpc>
              <a:spcBef>
                <a:spcPct val="0"/>
              </a:spcBef>
            </a:pPr>
            <a:r>
              <a:rPr lang="en-US" b="true" sz="2734" spc="273">
                <a:solidFill>
                  <a:srgbClr val="000000"/>
                </a:solidFill>
                <a:latin typeface="Open Sauce Bold"/>
                <a:ea typeface="Open Sauce Bold"/>
                <a:cs typeface="Open Sauce Bold"/>
                <a:sym typeface="Open Sauce Bold"/>
              </a:rPr>
              <a:t>TIẾN HÀNH XÓA THÔNG TIN VÀ TÀI KHOẢN CỦA NHÂN VIÊN NẾU KHÔNG CÓ LỊCH SỬ GIAO DỊCH</a:t>
            </a:r>
          </a:p>
        </p:txBody>
      </p:sp>
      <p:sp>
        <p:nvSpPr>
          <p:cNvPr name="TextBox 12" id="12"/>
          <p:cNvSpPr txBox="true"/>
          <p:nvPr/>
        </p:nvSpPr>
        <p:spPr>
          <a:xfrm rot="0">
            <a:off x="17342664" y="9182100"/>
            <a:ext cx="541020" cy="573406"/>
          </a:xfrm>
          <a:prstGeom prst="rect">
            <a:avLst/>
          </a:prstGeom>
        </p:spPr>
        <p:txBody>
          <a:bodyPr anchor="t" rtlCol="false" tIns="0" lIns="0" bIns="0" rIns="0">
            <a:spAutoFit/>
          </a:bodyPr>
          <a:lstStyle/>
          <a:p>
            <a:pPr algn="ctr">
              <a:lnSpc>
                <a:spcPts val="4619"/>
              </a:lnSpc>
              <a:spcBef>
                <a:spcPct val="0"/>
              </a:spcBef>
            </a:pPr>
            <a:r>
              <a:rPr lang="en-US" sz="3299">
                <a:solidFill>
                  <a:srgbClr val="5B4F47"/>
                </a:solidFill>
                <a:latin typeface="Open Sauce"/>
                <a:ea typeface="Open Sauce"/>
                <a:cs typeface="Open Sauce"/>
                <a:sym typeface="Open Sauce"/>
              </a:rPr>
              <a:t>50</a:t>
            </a:r>
          </a:p>
        </p:txBody>
      </p:sp>
    </p:spTree>
  </p:cSld>
  <p:clrMapOvr>
    <a:masterClrMapping/>
  </p:clrMapOvr>
  <p:transition spd="fast">
    <p:push dir="l"/>
  </p:transition>
</p:sld>
</file>

<file path=ppt/slides/slide5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234371">
            <a:off x="3566086" y="-4237604"/>
            <a:ext cx="11155828" cy="18762209"/>
          </a:xfrm>
          <a:custGeom>
            <a:avLst/>
            <a:gdLst/>
            <a:ahLst/>
            <a:cxnLst/>
            <a:rect r="r" b="b" t="t" l="l"/>
            <a:pathLst>
              <a:path h="18762209" w="11155828">
                <a:moveTo>
                  <a:pt x="10275063" y="0"/>
                </a:moveTo>
                <a:lnTo>
                  <a:pt x="11155828" y="18266778"/>
                </a:lnTo>
                <a:lnTo>
                  <a:pt x="880765" y="18762208"/>
                </a:lnTo>
                <a:lnTo>
                  <a:pt x="0" y="495430"/>
                </a:lnTo>
                <a:lnTo>
                  <a:pt x="10275063" y="0"/>
                </a:lnTo>
                <a:close/>
              </a:path>
            </a:pathLst>
          </a:custGeom>
          <a:blipFill>
            <a:blip r:embed="rId2"/>
            <a:stretch>
              <a:fillRect l="-16198" t="-1284" r="-16198" b="-1284"/>
            </a:stretch>
          </a:blipFill>
        </p:spPr>
      </p:sp>
      <p:sp>
        <p:nvSpPr>
          <p:cNvPr name="Freeform 3" id="3"/>
          <p:cNvSpPr/>
          <p:nvPr/>
        </p:nvSpPr>
        <p:spPr>
          <a:xfrm flipH="false" flipV="false" rot="3215950">
            <a:off x="-495956" y="-920638"/>
            <a:ext cx="4456085" cy="4318351"/>
          </a:xfrm>
          <a:custGeom>
            <a:avLst/>
            <a:gdLst/>
            <a:ahLst/>
            <a:cxnLst/>
            <a:rect r="r" b="b" t="t" l="l"/>
            <a:pathLst>
              <a:path h="4318351" w="4456085">
                <a:moveTo>
                  <a:pt x="0" y="0"/>
                </a:moveTo>
                <a:lnTo>
                  <a:pt x="4456085" y="0"/>
                </a:lnTo>
                <a:lnTo>
                  <a:pt x="4456085" y="4318352"/>
                </a:lnTo>
                <a:lnTo>
                  <a:pt x="0" y="431835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4" id="4"/>
          <p:cNvSpPr/>
          <p:nvPr/>
        </p:nvSpPr>
        <p:spPr>
          <a:xfrm flipV="true">
            <a:off x="698400" y="1726797"/>
            <a:ext cx="16560812" cy="38099"/>
          </a:xfrm>
          <a:prstGeom prst="line">
            <a:avLst/>
          </a:prstGeom>
          <a:ln cap="flat" w="76200">
            <a:solidFill>
              <a:srgbClr val="000000"/>
            </a:solidFill>
            <a:prstDash val="solid"/>
            <a:headEnd type="none" len="sm" w="sm"/>
            <a:tailEnd type="none" len="sm" w="sm"/>
          </a:ln>
        </p:spPr>
      </p:sp>
      <p:sp>
        <p:nvSpPr>
          <p:cNvPr name="Freeform 5" id="5"/>
          <p:cNvSpPr/>
          <p:nvPr/>
        </p:nvSpPr>
        <p:spPr>
          <a:xfrm flipH="false" flipV="false" rot="0">
            <a:off x="598143" y="3154226"/>
            <a:ext cx="17091714" cy="2563757"/>
          </a:xfrm>
          <a:custGeom>
            <a:avLst/>
            <a:gdLst/>
            <a:ahLst/>
            <a:cxnLst/>
            <a:rect r="r" b="b" t="t" l="l"/>
            <a:pathLst>
              <a:path h="2563757" w="17091714">
                <a:moveTo>
                  <a:pt x="0" y="0"/>
                </a:moveTo>
                <a:lnTo>
                  <a:pt x="17091714" y="0"/>
                </a:lnTo>
                <a:lnTo>
                  <a:pt x="17091714" y="2563757"/>
                </a:lnTo>
                <a:lnTo>
                  <a:pt x="0" y="2563757"/>
                </a:lnTo>
                <a:lnTo>
                  <a:pt x="0" y="0"/>
                </a:lnTo>
                <a:close/>
              </a:path>
            </a:pathLst>
          </a:custGeom>
          <a:blipFill>
            <a:blip r:embed="rId5"/>
            <a:stretch>
              <a:fillRect l="0" t="0" r="0" b="0"/>
            </a:stretch>
          </a:blipFill>
        </p:spPr>
      </p:sp>
      <p:sp>
        <p:nvSpPr>
          <p:cNvPr name="Freeform 6" id="6"/>
          <p:cNvSpPr/>
          <p:nvPr/>
        </p:nvSpPr>
        <p:spPr>
          <a:xfrm flipH="false" flipV="false" rot="0">
            <a:off x="598143" y="7069213"/>
            <a:ext cx="17091714" cy="2499663"/>
          </a:xfrm>
          <a:custGeom>
            <a:avLst/>
            <a:gdLst/>
            <a:ahLst/>
            <a:cxnLst/>
            <a:rect r="r" b="b" t="t" l="l"/>
            <a:pathLst>
              <a:path h="2499663" w="17091714">
                <a:moveTo>
                  <a:pt x="0" y="0"/>
                </a:moveTo>
                <a:lnTo>
                  <a:pt x="17091714" y="0"/>
                </a:lnTo>
                <a:lnTo>
                  <a:pt x="17091714" y="2499663"/>
                </a:lnTo>
                <a:lnTo>
                  <a:pt x="0" y="2499663"/>
                </a:lnTo>
                <a:lnTo>
                  <a:pt x="0" y="0"/>
                </a:lnTo>
                <a:close/>
              </a:path>
            </a:pathLst>
          </a:custGeom>
          <a:blipFill>
            <a:blip r:embed="rId6"/>
            <a:stretch>
              <a:fillRect l="0" t="0" r="0" b="0"/>
            </a:stretch>
          </a:blipFill>
        </p:spPr>
      </p:sp>
      <p:sp>
        <p:nvSpPr>
          <p:cNvPr name="TextBox 7" id="7"/>
          <p:cNvSpPr txBox="true"/>
          <p:nvPr/>
        </p:nvSpPr>
        <p:spPr>
          <a:xfrm rot="0">
            <a:off x="598671" y="239077"/>
            <a:ext cx="16660629" cy="1144270"/>
          </a:xfrm>
          <a:prstGeom prst="rect">
            <a:avLst/>
          </a:prstGeom>
        </p:spPr>
        <p:txBody>
          <a:bodyPr anchor="t" rtlCol="false" tIns="0" lIns="0" bIns="0" rIns="0">
            <a:spAutoFit/>
          </a:bodyPr>
          <a:lstStyle/>
          <a:p>
            <a:pPr algn="l">
              <a:lnSpc>
                <a:spcPts val="9379"/>
              </a:lnSpc>
            </a:pPr>
            <a:r>
              <a:rPr lang="en-US" sz="6699" b="true">
                <a:solidFill>
                  <a:srgbClr val="000000"/>
                </a:solidFill>
                <a:latin typeface="Noto Sans Bold"/>
                <a:ea typeface="Noto Sans Bold"/>
                <a:cs typeface="Noto Sans Bold"/>
                <a:sym typeface="Noto Sans Bold"/>
              </a:rPr>
              <a:t>MÔ TẢ ỨNG DỤNG TỪNG THÀNH VIÊN</a:t>
            </a:r>
          </a:p>
        </p:txBody>
      </p:sp>
      <p:sp>
        <p:nvSpPr>
          <p:cNvPr name="TextBox 8" id="8"/>
          <p:cNvSpPr txBox="true"/>
          <p:nvPr/>
        </p:nvSpPr>
        <p:spPr>
          <a:xfrm rot="0">
            <a:off x="698400" y="2060171"/>
            <a:ext cx="9350915" cy="463951"/>
          </a:xfrm>
          <a:prstGeom prst="rect">
            <a:avLst/>
          </a:prstGeom>
        </p:spPr>
        <p:txBody>
          <a:bodyPr anchor="t" rtlCol="false" tIns="0" lIns="0" bIns="0" rIns="0">
            <a:spAutoFit/>
          </a:bodyPr>
          <a:lstStyle/>
          <a:p>
            <a:pPr algn="l">
              <a:lnSpc>
                <a:spcPts val="3827"/>
              </a:lnSpc>
              <a:spcBef>
                <a:spcPct val="0"/>
              </a:spcBef>
            </a:pPr>
            <a:r>
              <a:rPr lang="en-US" b="true" sz="2734" spc="273">
                <a:solidFill>
                  <a:srgbClr val="000000"/>
                </a:solidFill>
                <a:latin typeface="Open Sauce Bold"/>
                <a:ea typeface="Open Sauce Bold"/>
                <a:cs typeface="Open Sauce Bold"/>
                <a:sym typeface="Open Sauce Bold"/>
              </a:rPr>
              <a:t>QUẢN LÍ NHÂN SỰ - TÌM KIẾM NHÂN VIÊN</a:t>
            </a:r>
          </a:p>
        </p:txBody>
      </p:sp>
      <p:sp>
        <p:nvSpPr>
          <p:cNvPr name="TextBox 9" id="9"/>
          <p:cNvSpPr txBox="true"/>
          <p:nvPr/>
        </p:nvSpPr>
        <p:spPr>
          <a:xfrm rot="0">
            <a:off x="3718262" y="5975158"/>
            <a:ext cx="10851476" cy="463951"/>
          </a:xfrm>
          <a:prstGeom prst="rect">
            <a:avLst/>
          </a:prstGeom>
        </p:spPr>
        <p:txBody>
          <a:bodyPr anchor="t" rtlCol="false" tIns="0" lIns="0" bIns="0" rIns="0">
            <a:spAutoFit/>
          </a:bodyPr>
          <a:lstStyle/>
          <a:p>
            <a:pPr algn="ctr">
              <a:lnSpc>
                <a:spcPts val="3827"/>
              </a:lnSpc>
              <a:spcBef>
                <a:spcPct val="0"/>
              </a:spcBef>
            </a:pPr>
            <a:r>
              <a:rPr lang="en-US" b="true" sz="2734" spc="273">
                <a:solidFill>
                  <a:srgbClr val="000000"/>
                </a:solidFill>
                <a:latin typeface="Open Sauce Bold"/>
                <a:ea typeface="Open Sauce Bold"/>
                <a:cs typeface="Open Sauce Bold"/>
                <a:sym typeface="Open Sauce Bold"/>
              </a:rPr>
              <a:t>TÌM KIẾM NHÂN VIÊN THEO TÊN HOẶC MÃ NHÂN VIÊN</a:t>
            </a:r>
          </a:p>
        </p:txBody>
      </p:sp>
      <p:sp>
        <p:nvSpPr>
          <p:cNvPr name="TextBox 10" id="10"/>
          <p:cNvSpPr txBox="true"/>
          <p:nvPr/>
        </p:nvSpPr>
        <p:spPr>
          <a:xfrm rot="0">
            <a:off x="17468877" y="9492676"/>
            <a:ext cx="441960" cy="573406"/>
          </a:xfrm>
          <a:prstGeom prst="rect">
            <a:avLst/>
          </a:prstGeom>
        </p:spPr>
        <p:txBody>
          <a:bodyPr anchor="t" rtlCol="false" tIns="0" lIns="0" bIns="0" rIns="0">
            <a:spAutoFit/>
          </a:bodyPr>
          <a:lstStyle/>
          <a:p>
            <a:pPr algn="ctr">
              <a:lnSpc>
                <a:spcPts val="4619"/>
              </a:lnSpc>
              <a:spcBef>
                <a:spcPct val="0"/>
              </a:spcBef>
            </a:pPr>
            <a:r>
              <a:rPr lang="en-US" sz="3299">
                <a:solidFill>
                  <a:srgbClr val="5B4F47"/>
                </a:solidFill>
                <a:latin typeface="Open Sauce"/>
                <a:ea typeface="Open Sauce"/>
                <a:cs typeface="Open Sauce"/>
                <a:sym typeface="Open Sauce"/>
              </a:rPr>
              <a:t>51</a:t>
            </a:r>
          </a:p>
        </p:txBody>
      </p:sp>
    </p:spTree>
  </p:cSld>
  <p:clrMapOvr>
    <a:masterClrMapping/>
  </p:clrMapOvr>
  <p:transition spd="fast">
    <p:push dir="l"/>
  </p:transition>
</p:sld>
</file>

<file path=ppt/slides/slide5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234371">
            <a:off x="3566086" y="-4237604"/>
            <a:ext cx="11155828" cy="18762209"/>
          </a:xfrm>
          <a:custGeom>
            <a:avLst/>
            <a:gdLst/>
            <a:ahLst/>
            <a:cxnLst/>
            <a:rect r="r" b="b" t="t" l="l"/>
            <a:pathLst>
              <a:path h="18762209" w="11155828">
                <a:moveTo>
                  <a:pt x="10275063" y="0"/>
                </a:moveTo>
                <a:lnTo>
                  <a:pt x="11155828" y="18266778"/>
                </a:lnTo>
                <a:lnTo>
                  <a:pt x="880765" y="18762208"/>
                </a:lnTo>
                <a:lnTo>
                  <a:pt x="0" y="495430"/>
                </a:lnTo>
                <a:lnTo>
                  <a:pt x="10275063" y="0"/>
                </a:lnTo>
                <a:close/>
              </a:path>
            </a:pathLst>
          </a:custGeom>
          <a:blipFill>
            <a:blip r:embed="rId2"/>
            <a:stretch>
              <a:fillRect l="-16198" t="-1284" r="-16198" b="-1284"/>
            </a:stretch>
          </a:blipFill>
        </p:spPr>
      </p:sp>
      <p:sp>
        <p:nvSpPr>
          <p:cNvPr name="Freeform 3" id="3"/>
          <p:cNvSpPr/>
          <p:nvPr/>
        </p:nvSpPr>
        <p:spPr>
          <a:xfrm flipH="false" flipV="false" rot="3215950">
            <a:off x="-495956" y="-920638"/>
            <a:ext cx="4456085" cy="4318351"/>
          </a:xfrm>
          <a:custGeom>
            <a:avLst/>
            <a:gdLst/>
            <a:ahLst/>
            <a:cxnLst/>
            <a:rect r="r" b="b" t="t" l="l"/>
            <a:pathLst>
              <a:path h="4318351" w="4456085">
                <a:moveTo>
                  <a:pt x="0" y="0"/>
                </a:moveTo>
                <a:lnTo>
                  <a:pt x="4456085" y="0"/>
                </a:lnTo>
                <a:lnTo>
                  <a:pt x="4456085" y="4318352"/>
                </a:lnTo>
                <a:lnTo>
                  <a:pt x="0" y="431835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4" id="4"/>
          <p:cNvSpPr/>
          <p:nvPr/>
        </p:nvSpPr>
        <p:spPr>
          <a:xfrm rot="0">
            <a:off x="-407132" y="3400167"/>
            <a:ext cx="19149227" cy="6426203"/>
          </a:xfrm>
          <a:prstGeom prst="rect">
            <a:avLst/>
          </a:prstGeom>
          <a:solidFill>
            <a:srgbClr val="EDECE7"/>
          </a:solidFill>
        </p:spPr>
      </p:sp>
      <p:sp>
        <p:nvSpPr>
          <p:cNvPr name="Freeform 5" id="5"/>
          <p:cNvSpPr/>
          <p:nvPr/>
        </p:nvSpPr>
        <p:spPr>
          <a:xfrm flipH="false" flipV="false" rot="903222">
            <a:off x="14874904" y="9112414"/>
            <a:ext cx="2239957" cy="707216"/>
          </a:xfrm>
          <a:custGeom>
            <a:avLst/>
            <a:gdLst/>
            <a:ahLst/>
            <a:cxnLst/>
            <a:rect r="r" b="b" t="t" l="l"/>
            <a:pathLst>
              <a:path h="707216" w="2239957">
                <a:moveTo>
                  <a:pt x="0" y="0"/>
                </a:moveTo>
                <a:lnTo>
                  <a:pt x="2239957" y="0"/>
                </a:lnTo>
                <a:lnTo>
                  <a:pt x="2239957" y="707217"/>
                </a:lnTo>
                <a:lnTo>
                  <a:pt x="0" y="707217"/>
                </a:lnTo>
                <a:lnTo>
                  <a:pt x="0" y="0"/>
                </a:lnTo>
                <a:close/>
              </a:path>
            </a:pathLst>
          </a:custGeom>
          <a:blipFill>
            <a:blip r:embed="rId5"/>
            <a:stretch>
              <a:fillRect l="0" t="0" r="0" b="0"/>
            </a:stretch>
          </a:blipFill>
        </p:spPr>
      </p:sp>
      <p:sp>
        <p:nvSpPr>
          <p:cNvPr name="Freeform 6" id="6"/>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6">
              <a:alphaModFix amt="50000"/>
            </a:blip>
            <a:stretch>
              <a:fillRect l="0" t="0" r="0" b="0"/>
            </a:stretch>
          </a:blipFill>
          <a:ln cap="sq">
            <a:noFill/>
            <a:prstDash val="solid"/>
            <a:miter/>
          </a:ln>
        </p:spPr>
      </p:sp>
      <p:sp>
        <p:nvSpPr>
          <p:cNvPr name="TextBox 7" id="7"/>
          <p:cNvSpPr txBox="true"/>
          <p:nvPr/>
        </p:nvSpPr>
        <p:spPr>
          <a:xfrm rot="0">
            <a:off x="0" y="3205470"/>
            <a:ext cx="18626601" cy="3072127"/>
          </a:xfrm>
          <a:prstGeom prst="rect">
            <a:avLst/>
          </a:prstGeom>
        </p:spPr>
        <p:txBody>
          <a:bodyPr anchor="t" rtlCol="false" tIns="0" lIns="0" bIns="0" rIns="0">
            <a:spAutoFit/>
          </a:bodyPr>
          <a:lstStyle/>
          <a:p>
            <a:pPr algn="ctr">
              <a:lnSpc>
                <a:spcPts val="12320"/>
              </a:lnSpc>
            </a:pPr>
            <a:r>
              <a:rPr lang="en-US" sz="8800" b="true">
                <a:solidFill>
                  <a:srgbClr val="000000"/>
                </a:solidFill>
                <a:latin typeface="Noto Sans Bold"/>
                <a:ea typeface="Noto Sans Bold"/>
                <a:cs typeface="Noto Sans Bold"/>
                <a:sym typeface="Noto Sans Bold"/>
              </a:rPr>
              <a:t>PHẦN 4</a:t>
            </a:r>
          </a:p>
          <a:p>
            <a:pPr algn="ctr">
              <a:lnSpc>
                <a:spcPts val="12320"/>
              </a:lnSpc>
            </a:pPr>
            <a:r>
              <a:rPr lang="en-US" sz="8800" b="true">
                <a:solidFill>
                  <a:srgbClr val="000000"/>
                </a:solidFill>
                <a:latin typeface="Noto Sans Bold"/>
                <a:ea typeface="Noto Sans Bold"/>
                <a:cs typeface="Noto Sans Bold"/>
                <a:sym typeface="Noto Sans Bold"/>
              </a:rPr>
              <a:t>CẤU TRÚC HỆ THỐNG VÀ KẾT NỐI </a:t>
            </a:r>
          </a:p>
        </p:txBody>
      </p:sp>
      <p:sp>
        <p:nvSpPr>
          <p:cNvPr name="TextBox 8" id="8"/>
          <p:cNvSpPr txBox="true"/>
          <p:nvPr/>
        </p:nvSpPr>
        <p:spPr>
          <a:xfrm rot="0">
            <a:off x="17346474" y="9182100"/>
            <a:ext cx="533400" cy="573406"/>
          </a:xfrm>
          <a:prstGeom prst="rect">
            <a:avLst/>
          </a:prstGeom>
        </p:spPr>
        <p:txBody>
          <a:bodyPr anchor="t" rtlCol="false" tIns="0" lIns="0" bIns="0" rIns="0">
            <a:spAutoFit/>
          </a:bodyPr>
          <a:lstStyle/>
          <a:p>
            <a:pPr algn="ctr">
              <a:lnSpc>
                <a:spcPts val="4619"/>
              </a:lnSpc>
              <a:spcBef>
                <a:spcPct val="0"/>
              </a:spcBef>
            </a:pPr>
            <a:r>
              <a:rPr lang="en-US" sz="3299">
                <a:solidFill>
                  <a:srgbClr val="5B4F47"/>
                </a:solidFill>
                <a:latin typeface="Open Sauce"/>
                <a:ea typeface="Open Sauce"/>
                <a:cs typeface="Open Sauce"/>
                <a:sym typeface="Open Sauce"/>
              </a:rPr>
              <a:t>52</a:t>
            </a:r>
          </a:p>
        </p:txBody>
      </p:sp>
    </p:spTree>
  </p:cSld>
  <p:clrMapOvr>
    <a:masterClrMapping/>
  </p:clrMapOvr>
  <p:transition spd="fast">
    <p:push dir="l"/>
  </p:transition>
</p:sld>
</file>

<file path=ppt/slides/slide5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234371">
            <a:off x="3566086" y="-4237604"/>
            <a:ext cx="11155828" cy="18762209"/>
          </a:xfrm>
          <a:custGeom>
            <a:avLst/>
            <a:gdLst/>
            <a:ahLst/>
            <a:cxnLst/>
            <a:rect r="r" b="b" t="t" l="l"/>
            <a:pathLst>
              <a:path h="18762209" w="11155828">
                <a:moveTo>
                  <a:pt x="10275063" y="0"/>
                </a:moveTo>
                <a:lnTo>
                  <a:pt x="11155828" y="18266778"/>
                </a:lnTo>
                <a:lnTo>
                  <a:pt x="880765" y="18762208"/>
                </a:lnTo>
                <a:lnTo>
                  <a:pt x="0" y="495430"/>
                </a:lnTo>
                <a:lnTo>
                  <a:pt x="10275063" y="0"/>
                </a:lnTo>
                <a:close/>
              </a:path>
            </a:pathLst>
          </a:custGeom>
          <a:blipFill>
            <a:blip r:embed="rId2"/>
            <a:stretch>
              <a:fillRect l="-16198" t="-1284" r="-16198" b="-1284"/>
            </a:stretch>
          </a:blipFill>
        </p:spPr>
      </p:sp>
      <p:sp>
        <p:nvSpPr>
          <p:cNvPr name="Freeform 3" id="3"/>
          <p:cNvSpPr/>
          <p:nvPr/>
        </p:nvSpPr>
        <p:spPr>
          <a:xfrm flipH="false" flipV="false" rot="0">
            <a:off x="-407132" y="1902617"/>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alphaModFix amt="50000"/>
            </a:blip>
            <a:stretch>
              <a:fillRect l="0" t="0" r="0" b="0"/>
            </a:stretch>
          </a:blipFill>
          <a:ln cap="sq">
            <a:noFill/>
            <a:prstDash val="solid"/>
            <a:miter/>
          </a:ln>
        </p:spPr>
      </p:sp>
      <p:sp>
        <p:nvSpPr>
          <p:cNvPr name="AutoShape 4" id="4"/>
          <p:cNvSpPr/>
          <p:nvPr/>
        </p:nvSpPr>
        <p:spPr>
          <a:xfrm flipV="true">
            <a:off x="698400" y="1726797"/>
            <a:ext cx="16560812" cy="38099"/>
          </a:xfrm>
          <a:prstGeom prst="line">
            <a:avLst/>
          </a:prstGeom>
          <a:ln cap="flat" w="76200">
            <a:solidFill>
              <a:srgbClr val="000000"/>
            </a:solidFill>
            <a:prstDash val="solid"/>
            <a:headEnd type="none" len="sm" w="sm"/>
            <a:tailEnd type="none" len="sm" w="sm"/>
          </a:ln>
        </p:spPr>
      </p:sp>
      <p:sp>
        <p:nvSpPr>
          <p:cNvPr name="TextBox 5" id="5"/>
          <p:cNvSpPr txBox="true"/>
          <p:nvPr/>
        </p:nvSpPr>
        <p:spPr>
          <a:xfrm rot="0">
            <a:off x="598671" y="239077"/>
            <a:ext cx="14864558" cy="1144270"/>
          </a:xfrm>
          <a:prstGeom prst="rect">
            <a:avLst/>
          </a:prstGeom>
        </p:spPr>
        <p:txBody>
          <a:bodyPr anchor="t" rtlCol="false" tIns="0" lIns="0" bIns="0" rIns="0">
            <a:spAutoFit/>
          </a:bodyPr>
          <a:lstStyle/>
          <a:p>
            <a:pPr algn="l">
              <a:lnSpc>
                <a:spcPts val="9379"/>
              </a:lnSpc>
            </a:pPr>
            <a:r>
              <a:rPr lang="en-US" sz="6699" b="true">
                <a:solidFill>
                  <a:srgbClr val="000000"/>
                </a:solidFill>
                <a:latin typeface="Noto Sans Bold"/>
                <a:ea typeface="Noto Sans Bold"/>
                <a:cs typeface="Noto Sans Bold"/>
                <a:sym typeface="Noto Sans Bold"/>
              </a:rPr>
              <a:t>CẤU TRÚC HỆ THỐNG </a:t>
            </a:r>
          </a:p>
        </p:txBody>
      </p:sp>
      <p:sp>
        <p:nvSpPr>
          <p:cNvPr name="Freeform 6" id="6"/>
          <p:cNvSpPr/>
          <p:nvPr/>
        </p:nvSpPr>
        <p:spPr>
          <a:xfrm flipH="false" flipV="false" rot="3215950">
            <a:off x="-366965" y="-2159176"/>
            <a:ext cx="4456085" cy="4318351"/>
          </a:xfrm>
          <a:custGeom>
            <a:avLst/>
            <a:gdLst/>
            <a:ahLst/>
            <a:cxnLst/>
            <a:rect r="r" b="b" t="t" l="l"/>
            <a:pathLst>
              <a:path h="4318351" w="4456085">
                <a:moveTo>
                  <a:pt x="0" y="0"/>
                </a:moveTo>
                <a:lnTo>
                  <a:pt x="4456085" y="0"/>
                </a:lnTo>
                <a:lnTo>
                  <a:pt x="4456085" y="4318352"/>
                </a:lnTo>
                <a:lnTo>
                  <a:pt x="0" y="431835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AutoShape 7" id="7"/>
          <p:cNvSpPr/>
          <p:nvPr/>
        </p:nvSpPr>
        <p:spPr>
          <a:xfrm rot="0">
            <a:off x="-407132" y="2107796"/>
            <a:ext cx="19149227" cy="8893156"/>
          </a:xfrm>
          <a:prstGeom prst="rect">
            <a:avLst/>
          </a:prstGeom>
          <a:solidFill>
            <a:srgbClr val="EDECE7"/>
          </a:solidFill>
        </p:spPr>
      </p:sp>
      <p:sp>
        <p:nvSpPr>
          <p:cNvPr name="Freeform 8" id="8"/>
          <p:cNvSpPr/>
          <p:nvPr/>
        </p:nvSpPr>
        <p:spPr>
          <a:xfrm flipH="false" flipV="false" rot="903222">
            <a:off x="14874904" y="9112414"/>
            <a:ext cx="2239957" cy="707216"/>
          </a:xfrm>
          <a:custGeom>
            <a:avLst/>
            <a:gdLst/>
            <a:ahLst/>
            <a:cxnLst/>
            <a:rect r="r" b="b" t="t" l="l"/>
            <a:pathLst>
              <a:path h="707216" w="2239957">
                <a:moveTo>
                  <a:pt x="0" y="0"/>
                </a:moveTo>
                <a:lnTo>
                  <a:pt x="2239957" y="0"/>
                </a:lnTo>
                <a:lnTo>
                  <a:pt x="2239957" y="707217"/>
                </a:lnTo>
                <a:lnTo>
                  <a:pt x="0" y="707217"/>
                </a:lnTo>
                <a:lnTo>
                  <a:pt x="0" y="0"/>
                </a:lnTo>
                <a:close/>
              </a:path>
            </a:pathLst>
          </a:custGeom>
          <a:blipFill>
            <a:blip r:embed="rId6"/>
            <a:stretch>
              <a:fillRect l="0" t="0" r="0" b="0"/>
            </a:stretch>
          </a:blipFill>
        </p:spPr>
      </p:sp>
      <p:sp>
        <p:nvSpPr>
          <p:cNvPr name="TextBox 9" id="9"/>
          <p:cNvSpPr txBox="true"/>
          <p:nvPr/>
        </p:nvSpPr>
        <p:spPr>
          <a:xfrm rot="0">
            <a:off x="1568845" y="3774277"/>
            <a:ext cx="12924210" cy="5534004"/>
          </a:xfrm>
          <a:prstGeom prst="rect">
            <a:avLst/>
          </a:prstGeom>
        </p:spPr>
        <p:txBody>
          <a:bodyPr anchor="t" rtlCol="false" tIns="0" lIns="0" bIns="0" rIns="0">
            <a:spAutoFit/>
          </a:bodyPr>
          <a:lstStyle/>
          <a:p>
            <a:pPr algn="just">
              <a:lnSpc>
                <a:spcPts val="4434"/>
              </a:lnSpc>
              <a:spcBef>
                <a:spcPct val="0"/>
              </a:spcBef>
            </a:pPr>
            <a:r>
              <a:rPr lang="en-US" sz="3167">
                <a:solidFill>
                  <a:srgbClr val="000000"/>
                </a:solidFill>
                <a:latin typeface="Noto Sans"/>
                <a:ea typeface="Noto Sans"/>
                <a:cs typeface="Noto Sans"/>
                <a:sym typeface="Noto Sans"/>
              </a:rPr>
              <a:t>Database trung tâm (SQL Server – QLNHASACH_HQT):</a:t>
            </a:r>
          </a:p>
          <a:p>
            <a:pPr algn="just" marL="683904" indent="-341952" lvl="1">
              <a:lnSpc>
                <a:spcPts val="4434"/>
              </a:lnSpc>
              <a:buFont typeface="Arial"/>
              <a:buChar char="•"/>
            </a:pPr>
            <a:r>
              <a:rPr lang="en-US" sz="3167">
                <a:solidFill>
                  <a:srgbClr val="000000"/>
                </a:solidFill>
                <a:latin typeface="Noto Sans"/>
                <a:ea typeface="Noto Sans"/>
                <a:cs typeface="Noto Sans"/>
                <a:sym typeface="Noto Sans"/>
              </a:rPr>
              <a:t>Lưu trữ toàn bộ thông tin: Sách, Thể loại, Tác giả, Nhà xuất bản, Khách hàng, Nhân viên, Hóa đơn, Phiếu nhập.</a:t>
            </a:r>
          </a:p>
          <a:p>
            <a:pPr algn="just" marL="683904" indent="-341952" lvl="1">
              <a:lnSpc>
                <a:spcPts val="4434"/>
              </a:lnSpc>
              <a:buFont typeface="Arial"/>
              <a:buChar char="•"/>
            </a:pPr>
            <a:r>
              <a:rPr lang="en-US" sz="3167">
                <a:solidFill>
                  <a:srgbClr val="000000"/>
                </a:solidFill>
                <a:latin typeface="Noto Sans"/>
                <a:ea typeface="Noto Sans"/>
                <a:cs typeface="Noto Sans"/>
                <a:sym typeface="Noto Sans"/>
              </a:rPr>
              <a:t>Server là điểm duy nhất để CRUD, đảm bảo dữ liệu luôn đồng bộ.</a:t>
            </a:r>
          </a:p>
          <a:p>
            <a:pPr algn="just">
              <a:lnSpc>
                <a:spcPts val="4434"/>
              </a:lnSpc>
              <a:spcBef>
                <a:spcPct val="0"/>
              </a:spcBef>
            </a:pPr>
            <a:r>
              <a:rPr lang="en-US" sz="3167">
                <a:solidFill>
                  <a:srgbClr val="000000"/>
                </a:solidFill>
                <a:latin typeface="Noto Sans"/>
                <a:ea typeface="Noto Sans"/>
                <a:cs typeface="Noto Sans"/>
                <a:sym typeface="Noto Sans"/>
              </a:rPr>
              <a:t>Ứng dụng client (nhiều ứng dụng riêng):</a:t>
            </a:r>
          </a:p>
          <a:p>
            <a:pPr algn="just" marL="683904" indent="-341952" lvl="1">
              <a:lnSpc>
                <a:spcPts val="4434"/>
              </a:lnSpc>
              <a:buFont typeface="Arial"/>
              <a:buChar char="•"/>
            </a:pPr>
            <a:r>
              <a:rPr lang="en-US" sz="3167">
                <a:solidFill>
                  <a:srgbClr val="000000"/>
                </a:solidFill>
                <a:latin typeface="Noto Sans"/>
                <a:ea typeface="Noto Sans"/>
                <a:cs typeface="Noto Sans"/>
                <a:sym typeface="Noto Sans"/>
              </a:rPr>
              <a:t>Nhân viên: nhập kho, bán hàng, quản lý phiếu nhập/hóa đơn...</a:t>
            </a:r>
          </a:p>
          <a:p>
            <a:pPr algn="just" marL="683904" indent="-341952" lvl="1">
              <a:lnSpc>
                <a:spcPts val="4434"/>
              </a:lnSpc>
              <a:buFont typeface="Arial"/>
              <a:buChar char="•"/>
            </a:pPr>
            <a:r>
              <a:rPr lang="en-US" sz="3167">
                <a:solidFill>
                  <a:srgbClr val="000000"/>
                </a:solidFill>
                <a:latin typeface="Noto Sans"/>
                <a:ea typeface="Noto Sans"/>
                <a:cs typeface="Noto Sans"/>
                <a:sym typeface="Noto Sans"/>
              </a:rPr>
              <a:t>Quản lý: xem báo cáo doanh thu, thống kê tồn kho, chốt sổ....</a:t>
            </a:r>
          </a:p>
          <a:p>
            <a:pPr algn="just">
              <a:lnSpc>
                <a:spcPts val="4434"/>
              </a:lnSpc>
              <a:spcBef>
                <a:spcPct val="0"/>
              </a:spcBef>
            </a:pPr>
            <a:r>
              <a:rPr lang="en-US" sz="3167">
                <a:solidFill>
                  <a:srgbClr val="000000"/>
                </a:solidFill>
                <a:latin typeface="Noto Sans"/>
                <a:ea typeface="Noto Sans"/>
                <a:cs typeface="Noto Sans"/>
                <a:sym typeface="Noto Sans"/>
              </a:rPr>
              <a:t>Kết nối qua LAN, tất cả client truy cập Database chung, đảm bảo thao tác đồng thời nhưng vẫn an toàn.</a:t>
            </a:r>
          </a:p>
        </p:txBody>
      </p:sp>
      <p:sp>
        <p:nvSpPr>
          <p:cNvPr name="TextBox 10" id="10"/>
          <p:cNvSpPr txBox="true"/>
          <p:nvPr/>
        </p:nvSpPr>
        <p:spPr>
          <a:xfrm rot="0">
            <a:off x="250529" y="2660487"/>
            <a:ext cx="17833905" cy="1180465"/>
          </a:xfrm>
          <a:prstGeom prst="rect">
            <a:avLst/>
          </a:prstGeom>
        </p:spPr>
        <p:txBody>
          <a:bodyPr anchor="t" rtlCol="false" tIns="0" lIns="0" bIns="0" rIns="0">
            <a:spAutoFit/>
          </a:bodyPr>
          <a:lstStyle/>
          <a:p>
            <a:pPr algn="l">
              <a:lnSpc>
                <a:spcPts val="4759"/>
              </a:lnSpc>
            </a:pPr>
            <a:r>
              <a:rPr lang="en-US" sz="3399" b="true">
                <a:solidFill>
                  <a:srgbClr val="000000"/>
                </a:solidFill>
                <a:latin typeface="Noto Sans Bold"/>
                <a:ea typeface="Noto Sans Bold"/>
                <a:cs typeface="Noto Sans Bold"/>
                <a:sym typeface="Noto Sans Bold"/>
              </a:rPr>
              <a:t>Hệ thống sử dụng mô hình Client - Server</a:t>
            </a:r>
          </a:p>
          <a:p>
            <a:pPr algn="l">
              <a:lnSpc>
                <a:spcPts val="4759"/>
              </a:lnSpc>
              <a:spcBef>
                <a:spcPct val="0"/>
              </a:spcBef>
            </a:pPr>
          </a:p>
        </p:txBody>
      </p:sp>
      <p:sp>
        <p:nvSpPr>
          <p:cNvPr name="TextBox 11" id="11"/>
          <p:cNvSpPr txBox="true"/>
          <p:nvPr/>
        </p:nvSpPr>
        <p:spPr>
          <a:xfrm rot="0">
            <a:off x="17342664" y="9182100"/>
            <a:ext cx="541020" cy="573406"/>
          </a:xfrm>
          <a:prstGeom prst="rect">
            <a:avLst/>
          </a:prstGeom>
        </p:spPr>
        <p:txBody>
          <a:bodyPr anchor="t" rtlCol="false" tIns="0" lIns="0" bIns="0" rIns="0">
            <a:spAutoFit/>
          </a:bodyPr>
          <a:lstStyle/>
          <a:p>
            <a:pPr algn="ctr">
              <a:lnSpc>
                <a:spcPts val="4619"/>
              </a:lnSpc>
              <a:spcBef>
                <a:spcPct val="0"/>
              </a:spcBef>
            </a:pPr>
            <a:r>
              <a:rPr lang="en-US" sz="3299">
                <a:solidFill>
                  <a:srgbClr val="5B4F47"/>
                </a:solidFill>
                <a:latin typeface="Open Sauce"/>
                <a:ea typeface="Open Sauce"/>
                <a:cs typeface="Open Sauce"/>
                <a:sym typeface="Open Sauce"/>
              </a:rPr>
              <a:t>53</a:t>
            </a:r>
          </a:p>
        </p:txBody>
      </p:sp>
    </p:spTree>
  </p:cSld>
  <p:clrMapOvr>
    <a:masterClrMapping/>
  </p:clrMapOvr>
  <p:transition spd="fast">
    <p:push dir="l"/>
  </p:transition>
</p:sld>
</file>

<file path=ppt/slides/slide5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234371">
            <a:off x="3566086" y="-4237604"/>
            <a:ext cx="11155828" cy="18762209"/>
          </a:xfrm>
          <a:custGeom>
            <a:avLst/>
            <a:gdLst/>
            <a:ahLst/>
            <a:cxnLst/>
            <a:rect r="r" b="b" t="t" l="l"/>
            <a:pathLst>
              <a:path h="18762209" w="11155828">
                <a:moveTo>
                  <a:pt x="10275063" y="0"/>
                </a:moveTo>
                <a:lnTo>
                  <a:pt x="11155828" y="18266778"/>
                </a:lnTo>
                <a:lnTo>
                  <a:pt x="880765" y="18762208"/>
                </a:lnTo>
                <a:lnTo>
                  <a:pt x="0" y="495430"/>
                </a:lnTo>
                <a:lnTo>
                  <a:pt x="10275063" y="0"/>
                </a:lnTo>
                <a:close/>
              </a:path>
            </a:pathLst>
          </a:custGeom>
          <a:blipFill>
            <a:blip r:embed="rId2"/>
            <a:stretch>
              <a:fillRect l="-16198" t="-1284" r="-16198" b="-1284"/>
            </a:stretch>
          </a:blipFill>
        </p:spPr>
      </p:sp>
      <p:sp>
        <p:nvSpPr>
          <p:cNvPr name="Freeform 3" id="3"/>
          <p:cNvSpPr/>
          <p:nvPr/>
        </p:nvSpPr>
        <p:spPr>
          <a:xfrm flipH="false" flipV="false" rot="0">
            <a:off x="-407132" y="1902617"/>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alphaModFix amt="50000"/>
            </a:blip>
            <a:stretch>
              <a:fillRect l="0" t="0" r="0" b="0"/>
            </a:stretch>
          </a:blipFill>
          <a:ln cap="sq">
            <a:noFill/>
            <a:prstDash val="solid"/>
            <a:miter/>
          </a:ln>
        </p:spPr>
      </p:sp>
      <p:sp>
        <p:nvSpPr>
          <p:cNvPr name="AutoShape 4" id="4"/>
          <p:cNvSpPr/>
          <p:nvPr/>
        </p:nvSpPr>
        <p:spPr>
          <a:xfrm flipV="true">
            <a:off x="698400" y="1726797"/>
            <a:ext cx="16560812" cy="38099"/>
          </a:xfrm>
          <a:prstGeom prst="line">
            <a:avLst/>
          </a:prstGeom>
          <a:ln cap="flat" w="76200">
            <a:solidFill>
              <a:srgbClr val="000000"/>
            </a:solidFill>
            <a:prstDash val="solid"/>
            <a:headEnd type="none" len="sm" w="sm"/>
            <a:tailEnd type="none" len="sm" w="sm"/>
          </a:ln>
        </p:spPr>
      </p:sp>
      <p:sp>
        <p:nvSpPr>
          <p:cNvPr name="TextBox 5" id="5"/>
          <p:cNvSpPr txBox="true"/>
          <p:nvPr/>
        </p:nvSpPr>
        <p:spPr>
          <a:xfrm rot="0">
            <a:off x="0" y="248602"/>
            <a:ext cx="18288000" cy="1052195"/>
          </a:xfrm>
          <a:prstGeom prst="rect">
            <a:avLst/>
          </a:prstGeom>
        </p:spPr>
        <p:txBody>
          <a:bodyPr anchor="t" rtlCol="false" tIns="0" lIns="0" bIns="0" rIns="0">
            <a:spAutoFit/>
          </a:bodyPr>
          <a:lstStyle/>
          <a:p>
            <a:pPr algn="l">
              <a:lnSpc>
                <a:spcPts val="8680"/>
              </a:lnSpc>
            </a:pPr>
            <a:r>
              <a:rPr lang="en-US" sz="6200" b="true">
                <a:solidFill>
                  <a:srgbClr val="000000"/>
                </a:solidFill>
                <a:latin typeface="Noto Sans Bold"/>
                <a:ea typeface="Noto Sans Bold"/>
                <a:cs typeface="Noto Sans Bold"/>
                <a:sym typeface="Noto Sans Bold"/>
              </a:rPr>
              <a:t>LUỒNG DỮ LIỆU LOGIC VÀ XỬ LÝ ĐỒNG THỜI</a:t>
            </a:r>
          </a:p>
        </p:txBody>
      </p:sp>
      <p:sp>
        <p:nvSpPr>
          <p:cNvPr name="Freeform 6" id="6"/>
          <p:cNvSpPr/>
          <p:nvPr/>
        </p:nvSpPr>
        <p:spPr>
          <a:xfrm flipH="false" flipV="false" rot="3215950">
            <a:off x="-366965" y="-2159176"/>
            <a:ext cx="4456085" cy="4318351"/>
          </a:xfrm>
          <a:custGeom>
            <a:avLst/>
            <a:gdLst/>
            <a:ahLst/>
            <a:cxnLst/>
            <a:rect r="r" b="b" t="t" l="l"/>
            <a:pathLst>
              <a:path h="4318351" w="4456085">
                <a:moveTo>
                  <a:pt x="0" y="0"/>
                </a:moveTo>
                <a:lnTo>
                  <a:pt x="4456085" y="0"/>
                </a:lnTo>
                <a:lnTo>
                  <a:pt x="4456085" y="4318352"/>
                </a:lnTo>
                <a:lnTo>
                  <a:pt x="0" y="431835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AutoShape 7" id="7"/>
          <p:cNvSpPr/>
          <p:nvPr/>
        </p:nvSpPr>
        <p:spPr>
          <a:xfrm rot="0">
            <a:off x="-430613" y="1902617"/>
            <a:ext cx="19149227" cy="8893156"/>
          </a:xfrm>
          <a:prstGeom prst="rect">
            <a:avLst/>
          </a:prstGeom>
          <a:solidFill>
            <a:srgbClr val="EDECE7"/>
          </a:solidFill>
        </p:spPr>
      </p:sp>
      <p:sp>
        <p:nvSpPr>
          <p:cNvPr name="Freeform 8" id="8"/>
          <p:cNvSpPr/>
          <p:nvPr/>
        </p:nvSpPr>
        <p:spPr>
          <a:xfrm flipH="false" flipV="false" rot="903222">
            <a:off x="16448732" y="1549009"/>
            <a:ext cx="2239957" cy="707216"/>
          </a:xfrm>
          <a:custGeom>
            <a:avLst/>
            <a:gdLst/>
            <a:ahLst/>
            <a:cxnLst/>
            <a:rect r="r" b="b" t="t" l="l"/>
            <a:pathLst>
              <a:path h="707216" w="2239957">
                <a:moveTo>
                  <a:pt x="0" y="0"/>
                </a:moveTo>
                <a:lnTo>
                  <a:pt x="2239957" y="0"/>
                </a:lnTo>
                <a:lnTo>
                  <a:pt x="2239957" y="707216"/>
                </a:lnTo>
                <a:lnTo>
                  <a:pt x="0" y="707216"/>
                </a:lnTo>
                <a:lnTo>
                  <a:pt x="0" y="0"/>
                </a:lnTo>
                <a:close/>
              </a:path>
            </a:pathLst>
          </a:custGeom>
          <a:blipFill>
            <a:blip r:embed="rId6"/>
            <a:stretch>
              <a:fillRect l="0" t="0" r="0" b="0"/>
            </a:stretch>
          </a:blipFill>
        </p:spPr>
      </p:sp>
      <p:sp>
        <p:nvSpPr>
          <p:cNvPr name="TextBox 9" id="9"/>
          <p:cNvSpPr txBox="true"/>
          <p:nvPr/>
        </p:nvSpPr>
        <p:spPr>
          <a:xfrm rot="0">
            <a:off x="1028700" y="3398489"/>
            <a:ext cx="15849714" cy="5708175"/>
          </a:xfrm>
          <a:prstGeom prst="rect">
            <a:avLst/>
          </a:prstGeom>
        </p:spPr>
        <p:txBody>
          <a:bodyPr anchor="t" rtlCol="false" tIns="0" lIns="0" bIns="0" rIns="0">
            <a:spAutoFit/>
          </a:bodyPr>
          <a:lstStyle/>
          <a:p>
            <a:pPr algn="just">
              <a:lnSpc>
                <a:spcPts val="5092"/>
              </a:lnSpc>
            </a:pPr>
            <a:r>
              <a:rPr lang="en-US" sz="3637">
                <a:solidFill>
                  <a:srgbClr val="000000"/>
                </a:solidFill>
                <a:latin typeface="Noto Sans"/>
                <a:ea typeface="Noto Sans"/>
                <a:cs typeface="Noto Sans"/>
                <a:sym typeface="Noto Sans"/>
              </a:rPr>
              <a:t>1.Clien</a:t>
            </a:r>
            <a:r>
              <a:rPr lang="en-US" sz="3637">
                <a:solidFill>
                  <a:srgbClr val="000000"/>
                </a:solidFill>
                <a:latin typeface="Noto Sans"/>
                <a:ea typeface="Noto Sans"/>
                <a:cs typeface="Noto Sans"/>
                <a:sym typeface="Noto Sans"/>
              </a:rPr>
              <a:t>t </a:t>
            </a:r>
            <a:r>
              <a:rPr lang="en-US" sz="3637">
                <a:solidFill>
                  <a:srgbClr val="000000"/>
                </a:solidFill>
                <a:latin typeface="Noto Sans"/>
                <a:ea typeface="Noto Sans"/>
                <a:cs typeface="Noto Sans"/>
                <a:sym typeface="Noto Sans"/>
              </a:rPr>
              <a:t>gửi yê</a:t>
            </a:r>
            <a:r>
              <a:rPr lang="en-US" sz="3637">
                <a:solidFill>
                  <a:srgbClr val="000000"/>
                </a:solidFill>
                <a:latin typeface="Noto Sans"/>
                <a:ea typeface="Noto Sans"/>
                <a:cs typeface="Noto Sans"/>
                <a:sym typeface="Noto Sans"/>
              </a:rPr>
              <a:t>u </a:t>
            </a:r>
            <a:r>
              <a:rPr lang="en-US" sz="3637">
                <a:solidFill>
                  <a:srgbClr val="000000"/>
                </a:solidFill>
                <a:latin typeface="Noto Sans"/>
                <a:ea typeface="Noto Sans"/>
                <a:cs typeface="Noto Sans"/>
                <a:sym typeface="Noto Sans"/>
              </a:rPr>
              <a:t>cầu →</a:t>
            </a:r>
            <a:r>
              <a:rPr lang="en-US" sz="3637">
                <a:solidFill>
                  <a:srgbClr val="000000"/>
                </a:solidFill>
                <a:latin typeface="Noto Sans"/>
                <a:ea typeface="Noto Sans"/>
                <a:cs typeface="Noto Sans"/>
                <a:sym typeface="Noto Sans"/>
              </a:rPr>
              <a:t> </a:t>
            </a:r>
            <a:r>
              <a:rPr lang="en-US" sz="3637">
                <a:solidFill>
                  <a:srgbClr val="000000"/>
                </a:solidFill>
                <a:latin typeface="Noto Sans"/>
                <a:ea typeface="Noto Sans"/>
                <a:cs typeface="Noto Sans"/>
                <a:sym typeface="Noto Sans"/>
              </a:rPr>
              <a:t>Se</a:t>
            </a:r>
            <a:r>
              <a:rPr lang="en-US" sz="3637">
                <a:solidFill>
                  <a:srgbClr val="000000"/>
                </a:solidFill>
                <a:latin typeface="Noto Sans"/>
                <a:ea typeface="Noto Sans"/>
                <a:cs typeface="Noto Sans"/>
                <a:sym typeface="Noto Sans"/>
              </a:rPr>
              <a:t>r</a:t>
            </a:r>
            <a:r>
              <a:rPr lang="en-US" sz="3637">
                <a:solidFill>
                  <a:srgbClr val="000000"/>
                </a:solidFill>
                <a:latin typeface="Noto Sans"/>
                <a:ea typeface="Noto Sans"/>
                <a:cs typeface="Noto Sans"/>
                <a:sym typeface="Noto Sans"/>
              </a:rPr>
              <a:t>ver xử</a:t>
            </a:r>
            <a:r>
              <a:rPr lang="en-US" sz="3637">
                <a:solidFill>
                  <a:srgbClr val="000000"/>
                </a:solidFill>
                <a:latin typeface="Noto Sans"/>
                <a:ea typeface="Noto Sans"/>
                <a:cs typeface="Noto Sans"/>
                <a:sym typeface="Noto Sans"/>
              </a:rPr>
              <a:t> l</a:t>
            </a:r>
            <a:r>
              <a:rPr lang="en-US" sz="3637">
                <a:solidFill>
                  <a:srgbClr val="000000"/>
                </a:solidFill>
                <a:latin typeface="Noto Sans"/>
                <a:ea typeface="Noto Sans"/>
                <a:cs typeface="Noto Sans"/>
                <a:sym typeface="Noto Sans"/>
              </a:rPr>
              <a:t>ý.</a:t>
            </a:r>
          </a:p>
          <a:p>
            <a:pPr algn="just">
              <a:lnSpc>
                <a:spcPts val="5092"/>
              </a:lnSpc>
              <a:spcBef>
                <a:spcPct val="0"/>
              </a:spcBef>
            </a:pPr>
            <a:r>
              <a:rPr lang="en-US" sz="3637">
                <a:solidFill>
                  <a:srgbClr val="000000"/>
                </a:solidFill>
                <a:latin typeface="Noto Sans"/>
                <a:ea typeface="Noto Sans"/>
                <a:cs typeface="Noto Sans"/>
                <a:sym typeface="Noto Sans"/>
              </a:rPr>
              <a:t>2.</a:t>
            </a:r>
            <a:r>
              <a:rPr lang="en-US" sz="3637">
                <a:solidFill>
                  <a:srgbClr val="000000"/>
                </a:solidFill>
                <a:latin typeface="Noto Sans"/>
                <a:ea typeface="Noto Sans"/>
                <a:cs typeface="Noto Sans"/>
                <a:sym typeface="Noto Sans"/>
              </a:rPr>
              <a:t>Server</a:t>
            </a:r>
            <a:r>
              <a:rPr lang="en-US" sz="3637">
                <a:solidFill>
                  <a:srgbClr val="000000"/>
                </a:solidFill>
                <a:latin typeface="Noto Sans"/>
                <a:ea typeface="Noto Sans"/>
                <a:cs typeface="Noto Sans"/>
                <a:sym typeface="Noto Sans"/>
              </a:rPr>
              <a:t> </a:t>
            </a:r>
            <a:r>
              <a:rPr lang="en-US" sz="3637">
                <a:solidFill>
                  <a:srgbClr val="000000"/>
                </a:solidFill>
                <a:latin typeface="Noto Sans"/>
                <a:ea typeface="Noto Sans"/>
                <a:cs typeface="Noto Sans"/>
                <a:sym typeface="Noto Sans"/>
              </a:rPr>
              <a:t>k</a:t>
            </a:r>
            <a:r>
              <a:rPr lang="en-US" sz="3637">
                <a:solidFill>
                  <a:srgbClr val="000000"/>
                </a:solidFill>
                <a:latin typeface="Noto Sans"/>
                <a:ea typeface="Noto Sans"/>
                <a:cs typeface="Noto Sans"/>
                <a:sym typeface="Noto Sans"/>
              </a:rPr>
              <a:t>i</a:t>
            </a:r>
            <a:r>
              <a:rPr lang="en-US" sz="3637">
                <a:solidFill>
                  <a:srgbClr val="000000"/>
                </a:solidFill>
                <a:latin typeface="Noto Sans"/>
                <a:ea typeface="Noto Sans"/>
                <a:cs typeface="Noto Sans"/>
                <a:sym typeface="Noto Sans"/>
              </a:rPr>
              <a:t>ểm tra</a:t>
            </a:r>
            <a:r>
              <a:rPr lang="en-US" sz="3637">
                <a:solidFill>
                  <a:srgbClr val="000000"/>
                </a:solidFill>
                <a:latin typeface="Noto Sans"/>
                <a:ea typeface="Noto Sans"/>
                <a:cs typeface="Noto Sans"/>
                <a:sym typeface="Noto Sans"/>
              </a:rPr>
              <a:t> </a:t>
            </a:r>
            <a:r>
              <a:rPr lang="en-US" sz="3637">
                <a:solidFill>
                  <a:srgbClr val="000000"/>
                </a:solidFill>
                <a:latin typeface="Noto Sans"/>
                <a:ea typeface="Noto Sans"/>
                <a:cs typeface="Noto Sans"/>
                <a:sym typeface="Noto Sans"/>
              </a:rPr>
              <a:t>rà</a:t>
            </a:r>
            <a:r>
              <a:rPr lang="en-US" sz="3637">
                <a:solidFill>
                  <a:srgbClr val="000000"/>
                </a:solidFill>
                <a:latin typeface="Noto Sans"/>
                <a:ea typeface="Noto Sans"/>
                <a:cs typeface="Noto Sans"/>
                <a:sym typeface="Noto Sans"/>
              </a:rPr>
              <a:t>ng b</a:t>
            </a:r>
            <a:r>
              <a:rPr lang="en-US" sz="3637">
                <a:solidFill>
                  <a:srgbClr val="000000"/>
                </a:solidFill>
                <a:latin typeface="Noto Sans"/>
                <a:ea typeface="Noto Sans"/>
                <a:cs typeface="Noto Sans"/>
                <a:sym typeface="Noto Sans"/>
              </a:rPr>
              <a:t>u</a:t>
            </a:r>
            <a:r>
              <a:rPr lang="en-US" sz="3637">
                <a:solidFill>
                  <a:srgbClr val="000000"/>
                </a:solidFill>
                <a:latin typeface="Noto Sans"/>
                <a:ea typeface="Noto Sans"/>
                <a:cs typeface="Noto Sans"/>
                <a:sym typeface="Noto Sans"/>
              </a:rPr>
              <a:t>ộ</a:t>
            </a:r>
            <a:r>
              <a:rPr lang="en-US" sz="3637">
                <a:solidFill>
                  <a:srgbClr val="000000"/>
                </a:solidFill>
                <a:latin typeface="Noto Sans"/>
                <a:ea typeface="Noto Sans"/>
                <a:cs typeface="Noto Sans"/>
                <a:sym typeface="Noto Sans"/>
              </a:rPr>
              <a:t>c</a:t>
            </a:r>
            <a:r>
              <a:rPr lang="en-US" sz="3637">
                <a:solidFill>
                  <a:srgbClr val="000000"/>
                </a:solidFill>
                <a:latin typeface="Noto Sans"/>
                <a:ea typeface="Noto Sans"/>
                <a:cs typeface="Noto Sans"/>
                <a:sym typeface="Noto Sans"/>
              </a:rPr>
              <a:t> </a:t>
            </a:r>
            <a:r>
              <a:rPr lang="en-US" sz="3637">
                <a:solidFill>
                  <a:srgbClr val="000000"/>
                </a:solidFill>
                <a:latin typeface="Noto Sans"/>
                <a:ea typeface="Noto Sans"/>
                <a:cs typeface="Noto Sans"/>
                <a:sym typeface="Noto Sans"/>
              </a:rPr>
              <a:t>&amp; quyề</a:t>
            </a:r>
            <a:r>
              <a:rPr lang="en-US" sz="3637">
                <a:solidFill>
                  <a:srgbClr val="000000"/>
                </a:solidFill>
                <a:latin typeface="Noto Sans"/>
                <a:ea typeface="Noto Sans"/>
                <a:cs typeface="Noto Sans"/>
                <a:sym typeface="Noto Sans"/>
              </a:rPr>
              <a:t>n </a:t>
            </a:r>
            <a:r>
              <a:rPr lang="en-US" sz="3637">
                <a:solidFill>
                  <a:srgbClr val="000000"/>
                </a:solidFill>
                <a:latin typeface="Noto Sans"/>
                <a:ea typeface="Noto Sans"/>
                <a:cs typeface="Noto Sans"/>
                <a:sym typeface="Noto Sans"/>
              </a:rPr>
              <a:t>→</a:t>
            </a:r>
            <a:r>
              <a:rPr lang="en-US" sz="3637">
                <a:solidFill>
                  <a:srgbClr val="000000"/>
                </a:solidFill>
                <a:latin typeface="Noto Sans"/>
                <a:ea typeface="Noto Sans"/>
                <a:cs typeface="Noto Sans"/>
                <a:sym typeface="Noto Sans"/>
              </a:rPr>
              <a:t> c</a:t>
            </a:r>
            <a:r>
              <a:rPr lang="en-US" sz="3637">
                <a:solidFill>
                  <a:srgbClr val="000000"/>
                </a:solidFill>
                <a:latin typeface="Noto Sans"/>
                <a:ea typeface="Noto Sans"/>
                <a:cs typeface="Noto Sans"/>
                <a:sym typeface="Noto Sans"/>
              </a:rPr>
              <a:t>ập</a:t>
            </a:r>
            <a:r>
              <a:rPr lang="en-US" sz="3637">
                <a:solidFill>
                  <a:srgbClr val="000000"/>
                </a:solidFill>
                <a:latin typeface="Noto Sans"/>
                <a:ea typeface="Noto Sans"/>
                <a:cs typeface="Noto Sans"/>
                <a:sym typeface="Noto Sans"/>
              </a:rPr>
              <a:t> n</a:t>
            </a:r>
            <a:r>
              <a:rPr lang="en-US" sz="3637">
                <a:solidFill>
                  <a:srgbClr val="000000"/>
                </a:solidFill>
                <a:latin typeface="Noto Sans"/>
                <a:ea typeface="Noto Sans"/>
                <a:cs typeface="Noto Sans"/>
                <a:sym typeface="Noto Sans"/>
              </a:rPr>
              <a:t>hậ</a:t>
            </a:r>
            <a:r>
              <a:rPr lang="en-US" sz="3637">
                <a:solidFill>
                  <a:srgbClr val="000000"/>
                </a:solidFill>
                <a:latin typeface="Noto Sans"/>
                <a:ea typeface="Noto Sans"/>
                <a:cs typeface="Noto Sans"/>
                <a:sym typeface="Noto Sans"/>
              </a:rPr>
              <a:t>t</a:t>
            </a:r>
            <a:r>
              <a:rPr lang="en-US" sz="3637">
                <a:solidFill>
                  <a:srgbClr val="000000"/>
                </a:solidFill>
                <a:latin typeface="Noto Sans"/>
                <a:ea typeface="Noto Sans"/>
                <a:cs typeface="Noto Sans"/>
                <a:sym typeface="Noto Sans"/>
              </a:rPr>
              <a:t> h</a:t>
            </a:r>
            <a:r>
              <a:rPr lang="en-US" sz="3637">
                <a:solidFill>
                  <a:srgbClr val="000000"/>
                </a:solidFill>
                <a:latin typeface="Noto Sans"/>
                <a:ea typeface="Noto Sans"/>
                <a:cs typeface="Noto Sans"/>
                <a:sym typeface="Noto Sans"/>
              </a:rPr>
              <a:t>o</a:t>
            </a:r>
            <a:r>
              <a:rPr lang="en-US" sz="3637">
                <a:solidFill>
                  <a:srgbClr val="000000"/>
                </a:solidFill>
                <a:latin typeface="Noto Sans"/>
                <a:ea typeface="Noto Sans"/>
                <a:cs typeface="Noto Sans"/>
                <a:sym typeface="Noto Sans"/>
              </a:rPr>
              <a:t>ặc</a:t>
            </a:r>
            <a:r>
              <a:rPr lang="en-US" sz="3637">
                <a:solidFill>
                  <a:srgbClr val="000000"/>
                </a:solidFill>
                <a:latin typeface="Noto Sans"/>
                <a:ea typeface="Noto Sans"/>
                <a:cs typeface="Noto Sans"/>
                <a:sym typeface="Noto Sans"/>
              </a:rPr>
              <a:t> t</a:t>
            </a:r>
            <a:r>
              <a:rPr lang="en-US" sz="3637">
                <a:solidFill>
                  <a:srgbClr val="000000"/>
                </a:solidFill>
                <a:latin typeface="Noto Sans"/>
                <a:ea typeface="Noto Sans"/>
                <a:cs typeface="Noto Sans"/>
                <a:sym typeface="Noto Sans"/>
              </a:rPr>
              <a:t>rả</a:t>
            </a:r>
            <a:r>
              <a:rPr lang="en-US" sz="3637">
                <a:solidFill>
                  <a:srgbClr val="000000"/>
                </a:solidFill>
                <a:latin typeface="Noto Sans"/>
                <a:ea typeface="Noto Sans"/>
                <a:cs typeface="Noto Sans"/>
                <a:sym typeface="Noto Sans"/>
              </a:rPr>
              <a:t> </a:t>
            </a:r>
            <a:r>
              <a:rPr lang="en-US" sz="3637">
                <a:solidFill>
                  <a:srgbClr val="000000"/>
                </a:solidFill>
                <a:latin typeface="Noto Sans"/>
                <a:ea typeface="Noto Sans"/>
                <a:cs typeface="Noto Sans"/>
                <a:sym typeface="Noto Sans"/>
              </a:rPr>
              <a:t>kết</a:t>
            </a:r>
            <a:r>
              <a:rPr lang="en-US" sz="3637">
                <a:solidFill>
                  <a:srgbClr val="000000"/>
                </a:solidFill>
                <a:latin typeface="Noto Sans"/>
                <a:ea typeface="Noto Sans"/>
                <a:cs typeface="Noto Sans"/>
                <a:sym typeface="Noto Sans"/>
              </a:rPr>
              <a:t> qu</a:t>
            </a:r>
            <a:r>
              <a:rPr lang="en-US" sz="3637">
                <a:solidFill>
                  <a:srgbClr val="000000"/>
                </a:solidFill>
                <a:latin typeface="Noto Sans"/>
                <a:ea typeface="Noto Sans"/>
                <a:cs typeface="Noto Sans"/>
                <a:sym typeface="Noto Sans"/>
              </a:rPr>
              <a:t>ả.</a:t>
            </a:r>
          </a:p>
          <a:p>
            <a:pPr algn="just">
              <a:lnSpc>
                <a:spcPts val="5092"/>
              </a:lnSpc>
              <a:spcBef>
                <a:spcPct val="0"/>
              </a:spcBef>
            </a:pPr>
            <a:r>
              <a:rPr lang="en-US" sz="3637">
                <a:solidFill>
                  <a:srgbClr val="000000"/>
                </a:solidFill>
                <a:latin typeface="Noto Sans"/>
                <a:ea typeface="Noto Sans"/>
                <a:cs typeface="Noto Sans"/>
                <a:sym typeface="Noto Sans"/>
              </a:rPr>
              <a:t>3.</a:t>
            </a:r>
            <a:r>
              <a:rPr lang="en-US" sz="3637">
                <a:solidFill>
                  <a:srgbClr val="000000"/>
                </a:solidFill>
                <a:latin typeface="Noto Sans"/>
                <a:ea typeface="Noto Sans"/>
                <a:cs typeface="Noto Sans"/>
                <a:sym typeface="Noto Sans"/>
              </a:rPr>
              <a:t>Trigg</a:t>
            </a:r>
            <a:r>
              <a:rPr lang="en-US" sz="3637">
                <a:solidFill>
                  <a:srgbClr val="000000"/>
                </a:solidFill>
                <a:latin typeface="Noto Sans"/>
                <a:ea typeface="Noto Sans"/>
                <a:cs typeface="Noto Sans"/>
                <a:sym typeface="Noto Sans"/>
              </a:rPr>
              <a:t>er</a:t>
            </a:r>
            <a:r>
              <a:rPr lang="en-US" sz="3637">
                <a:solidFill>
                  <a:srgbClr val="000000"/>
                </a:solidFill>
                <a:latin typeface="Noto Sans"/>
                <a:ea typeface="Noto Sans"/>
                <a:cs typeface="Noto Sans"/>
                <a:sym typeface="Noto Sans"/>
              </a:rPr>
              <a:t> &amp; Transacti</a:t>
            </a:r>
            <a:r>
              <a:rPr lang="en-US" sz="3637">
                <a:solidFill>
                  <a:srgbClr val="000000"/>
                </a:solidFill>
                <a:latin typeface="Noto Sans"/>
                <a:ea typeface="Noto Sans"/>
                <a:cs typeface="Noto Sans"/>
                <a:sym typeface="Noto Sans"/>
              </a:rPr>
              <a:t>o</a:t>
            </a:r>
            <a:r>
              <a:rPr lang="en-US" sz="3637">
                <a:solidFill>
                  <a:srgbClr val="000000"/>
                </a:solidFill>
                <a:latin typeface="Noto Sans"/>
                <a:ea typeface="Noto Sans"/>
                <a:cs typeface="Noto Sans"/>
                <a:sym typeface="Noto Sans"/>
              </a:rPr>
              <a:t>n đảm</a:t>
            </a:r>
            <a:r>
              <a:rPr lang="en-US" sz="3637">
                <a:solidFill>
                  <a:srgbClr val="000000"/>
                </a:solidFill>
                <a:latin typeface="Noto Sans"/>
                <a:ea typeface="Noto Sans"/>
                <a:cs typeface="Noto Sans"/>
                <a:sym typeface="Noto Sans"/>
              </a:rPr>
              <a:t> </a:t>
            </a:r>
            <a:r>
              <a:rPr lang="en-US" sz="3637">
                <a:solidFill>
                  <a:srgbClr val="000000"/>
                </a:solidFill>
                <a:latin typeface="Noto Sans"/>
                <a:ea typeface="Noto Sans"/>
                <a:cs typeface="Noto Sans"/>
                <a:sym typeface="Noto Sans"/>
              </a:rPr>
              <a:t>bảo:</a:t>
            </a:r>
          </a:p>
          <a:p>
            <a:pPr algn="just" marL="785385" indent="-392693" lvl="1">
              <a:lnSpc>
                <a:spcPts val="5092"/>
              </a:lnSpc>
              <a:buFont typeface="Arial"/>
              <a:buChar char="•"/>
            </a:pPr>
            <a:r>
              <a:rPr lang="en-US" sz="3637">
                <a:solidFill>
                  <a:srgbClr val="000000"/>
                </a:solidFill>
                <a:latin typeface="Noto Sans"/>
                <a:ea typeface="Noto Sans"/>
                <a:cs typeface="Noto Sans"/>
                <a:sym typeface="Noto Sans"/>
              </a:rPr>
              <a:t>Giá s</a:t>
            </a:r>
            <a:r>
              <a:rPr lang="en-US" sz="3637">
                <a:solidFill>
                  <a:srgbClr val="000000"/>
                </a:solidFill>
                <a:latin typeface="Noto Sans"/>
                <a:ea typeface="Noto Sans"/>
                <a:cs typeface="Noto Sans"/>
                <a:sym typeface="Noto Sans"/>
              </a:rPr>
              <a:t>ác</a:t>
            </a:r>
            <a:r>
              <a:rPr lang="en-US" sz="3637">
                <a:solidFill>
                  <a:srgbClr val="000000"/>
                </a:solidFill>
                <a:latin typeface="Noto Sans"/>
                <a:ea typeface="Noto Sans"/>
                <a:cs typeface="Noto Sans"/>
                <a:sym typeface="Noto Sans"/>
              </a:rPr>
              <a:t>h thay</a:t>
            </a:r>
            <a:r>
              <a:rPr lang="en-US" sz="3637">
                <a:solidFill>
                  <a:srgbClr val="000000"/>
                </a:solidFill>
                <a:latin typeface="Noto Sans"/>
                <a:ea typeface="Noto Sans"/>
                <a:cs typeface="Noto Sans"/>
                <a:sym typeface="Noto Sans"/>
              </a:rPr>
              <a:t> đ</a:t>
            </a:r>
            <a:r>
              <a:rPr lang="en-US" sz="3637">
                <a:solidFill>
                  <a:srgbClr val="000000"/>
                </a:solidFill>
                <a:latin typeface="Noto Sans"/>
                <a:ea typeface="Noto Sans"/>
                <a:cs typeface="Noto Sans"/>
                <a:sym typeface="Noto Sans"/>
              </a:rPr>
              <a:t>ổi được ghi lại l</a:t>
            </a:r>
            <a:r>
              <a:rPr lang="en-US" sz="3637">
                <a:solidFill>
                  <a:srgbClr val="000000"/>
                </a:solidFill>
                <a:latin typeface="Noto Sans"/>
                <a:ea typeface="Noto Sans"/>
                <a:cs typeface="Noto Sans"/>
                <a:sym typeface="Noto Sans"/>
              </a:rPr>
              <a:t>ị</a:t>
            </a:r>
            <a:r>
              <a:rPr lang="en-US" sz="3637">
                <a:solidFill>
                  <a:srgbClr val="000000"/>
                </a:solidFill>
                <a:latin typeface="Noto Sans"/>
                <a:ea typeface="Noto Sans"/>
                <a:cs typeface="Noto Sans"/>
                <a:sym typeface="Noto Sans"/>
              </a:rPr>
              <a:t>c</a:t>
            </a:r>
            <a:r>
              <a:rPr lang="en-US" sz="3637">
                <a:solidFill>
                  <a:srgbClr val="000000"/>
                </a:solidFill>
                <a:latin typeface="Noto Sans"/>
                <a:ea typeface="Noto Sans"/>
                <a:cs typeface="Noto Sans"/>
                <a:sym typeface="Noto Sans"/>
              </a:rPr>
              <a:t>h </a:t>
            </a:r>
            <a:r>
              <a:rPr lang="en-US" sz="3637">
                <a:solidFill>
                  <a:srgbClr val="000000"/>
                </a:solidFill>
                <a:latin typeface="Noto Sans"/>
                <a:ea typeface="Noto Sans"/>
                <a:cs typeface="Noto Sans"/>
                <a:sym typeface="Noto Sans"/>
              </a:rPr>
              <a:t>sử.</a:t>
            </a:r>
          </a:p>
          <a:p>
            <a:pPr algn="just" marL="785385" indent="-392693" lvl="1">
              <a:lnSpc>
                <a:spcPts val="5092"/>
              </a:lnSpc>
              <a:buFont typeface="Arial"/>
              <a:buChar char="•"/>
            </a:pPr>
            <a:r>
              <a:rPr lang="en-US" sz="3637">
                <a:solidFill>
                  <a:srgbClr val="000000"/>
                </a:solidFill>
                <a:latin typeface="Noto Sans"/>
                <a:ea typeface="Noto Sans"/>
                <a:cs typeface="Noto Sans"/>
                <a:sym typeface="Noto Sans"/>
              </a:rPr>
              <a:t>Phiế</a:t>
            </a:r>
            <a:r>
              <a:rPr lang="en-US" sz="3637">
                <a:solidFill>
                  <a:srgbClr val="000000"/>
                </a:solidFill>
                <a:latin typeface="Noto Sans"/>
                <a:ea typeface="Noto Sans"/>
                <a:cs typeface="Noto Sans"/>
                <a:sym typeface="Noto Sans"/>
              </a:rPr>
              <a:t>u</a:t>
            </a:r>
            <a:r>
              <a:rPr lang="en-US" sz="3637">
                <a:solidFill>
                  <a:srgbClr val="000000"/>
                </a:solidFill>
                <a:latin typeface="Noto Sans"/>
                <a:ea typeface="Noto Sans"/>
                <a:cs typeface="Noto Sans"/>
                <a:sym typeface="Noto Sans"/>
              </a:rPr>
              <a:t> </a:t>
            </a:r>
            <a:r>
              <a:rPr lang="en-US" sz="3637">
                <a:solidFill>
                  <a:srgbClr val="000000"/>
                </a:solidFill>
                <a:latin typeface="Noto Sans"/>
                <a:ea typeface="Noto Sans"/>
                <a:cs typeface="Noto Sans"/>
                <a:sym typeface="Noto Sans"/>
              </a:rPr>
              <a:t>n</a:t>
            </a:r>
            <a:r>
              <a:rPr lang="en-US" sz="3637">
                <a:solidFill>
                  <a:srgbClr val="000000"/>
                </a:solidFill>
                <a:latin typeface="Noto Sans"/>
                <a:ea typeface="Noto Sans"/>
                <a:cs typeface="Noto Sans"/>
                <a:sym typeface="Noto Sans"/>
              </a:rPr>
              <a:t>hập</a:t>
            </a:r>
            <a:r>
              <a:rPr lang="en-US" sz="3637">
                <a:solidFill>
                  <a:srgbClr val="000000"/>
                </a:solidFill>
                <a:latin typeface="Noto Sans"/>
                <a:ea typeface="Noto Sans"/>
                <a:cs typeface="Noto Sans"/>
                <a:sym typeface="Noto Sans"/>
              </a:rPr>
              <a:t> ho</a:t>
            </a:r>
            <a:r>
              <a:rPr lang="en-US" sz="3637">
                <a:solidFill>
                  <a:srgbClr val="000000"/>
                </a:solidFill>
                <a:latin typeface="Noto Sans"/>
                <a:ea typeface="Noto Sans"/>
                <a:cs typeface="Noto Sans"/>
                <a:sym typeface="Noto Sans"/>
              </a:rPr>
              <a:t>ặc</a:t>
            </a:r>
            <a:r>
              <a:rPr lang="en-US" sz="3637">
                <a:solidFill>
                  <a:srgbClr val="000000"/>
                </a:solidFill>
                <a:latin typeface="Noto Sans"/>
                <a:ea typeface="Noto Sans"/>
                <a:cs typeface="Noto Sans"/>
                <a:sym typeface="Noto Sans"/>
              </a:rPr>
              <a:t> </a:t>
            </a:r>
            <a:r>
              <a:rPr lang="en-US" sz="3637">
                <a:solidFill>
                  <a:srgbClr val="000000"/>
                </a:solidFill>
                <a:latin typeface="Noto Sans"/>
                <a:ea typeface="Noto Sans"/>
                <a:cs typeface="Noto Sans"/>
                <a:sym typeface="Noto Sans"/>
              </a:rPr>
              <a:t>hóa đơn đượ</a:t>
            </a:r>
            <a:r>
              <a:rPr lang="en-US" sz="3637">
                <a:solidFill>
                  <a:srgbClr val="000000"/>
                </a:solidFill>
                <a:latin typeface="Noto Sans"/>
                <a:ea typeface="Noto Sans"/>
                <a:cs typeface="Noto Sans"/>
                <a:sym typeface="Noto Sans"/>
              </a:rPr>
              <a:t>c </a:t>
            </a:r>
            <a:r>
              <a:rPr lang="en-US" sz="3637">
                <a:solidFill>
                  <a:srgbClr val="000000"/>
                </a:solidFill>
                <a:latin typeface="Noto Sans"/>
                <a:ea typeface="Noto Sans"/>
                <a:cs typeface="Noto Sans"/>
                <a:sym typeface="Noto Sans"/>
              </a:rPr>
              <a:t>c</a:t>
            </a:r>
            <a:r>
              <a:rPr lang="en-US" sz="3637">
                <a:solidFill>
                  <a:srgbClr val="000000"/>
                </a:solidFill>
                <a:latin typeface="Noto Sans"/>
                <a:ea typeface="Noto Sans"/>
                <a:cs typeface="Noto Sans"/>
                <a:sym typeface="Noto Sans"/>
              </a:rPr>
              <a:t>h</a:t>
            </a:r>
            <a:r>
              <a:rPr lang="en-US" sz="3637">
                <a:solidFill>
                  <a:srgbClr val="000000"/>
                </a:solidFill>
                <a:latin typeface="Noto Sans"/>
                <a:ea typeface="Noto Sans"/>
                <a:cs typeface="Noto Sans"/>
                <a:sym typeface="Noto Sans"/>
              </a:rPr>
              <a:t>ốt a</a:t>
            </a:r>
            <a:r>
              <a:rPr lang="en-US" sz="3637">
                <a:solidFill>
                  <a:srgbClr val="000000"/>
                </a:solidFill>
                <a:latin typeface="Noto Sans"/>
                <a:ea typeface="Noto Sans"/>
                <a:cs typeface="Noto Sans"/>
                <a:sym typeface="Noto Sans"/>
              </a:rPr>
              <a:t>n </a:t>
            </a:r>
            <a:r>
              <a:rPr lang="en-US" sz="3637">
                <a:solidFill>
                  <a:srgbClr val="000000"/>
                </a:solidFill>
                <a:latin typeface="Noto Sans"/>
                <a:ea typeface="Noto Sans"/>
                <a:cs typeface="Noto Sans"/>
                <a:sym typeface="Noto Sans"/>
              </a:rPr>
              <a:t>toà</a:t>
            </a:r>
            <a:r>
              <a:rPr lang="en-US" sz="3637">
                <a:solidFill>
                  <a:srgbClr val="000000"/>
                </a:solidFill>
                <a:latin typeface="Noto Sans"/>
                <a:ea typeface="Noto Sans"/>
                <a:cs typeface="Noto Sans"/>
                <a:sym typeface="Noto Sans"/>
              </a:rPr>
              <a:t>n</a:t>
            </a:r>
            <a:r>
              <a:rPr lang="en-US" sz="3637">
                <a:solidFill>
                  <a:srgbClr val="000000"/>
                </a:solidFill>
                <a:latin typeface="Noto Sans"/>
                <a:ea typeface="Noto Sans"/>
                <a:cs typeface="Noto Sans"/>
                <a:sym typeface="Noto Sans"/>
              </a:rPr>
              <a:t>.</a:t>
            </a:r>
          </a:p>
          <a:p>
            <a:pPr algn="just" marL="785385" indent="-392693" lvl="1">
              <a:lnSpc>
                <a:spcPts val="5092"/>
              </a:lnSpc>
              <a:buFont typeface="Arial"/>
              <a:buChar char="•"/>
            </a:pPr>
            <a:r>
              <a:rPr lang="en-US" sz="3637">
                <a:solidFill>
                  <a:srgbClr val="000000"/>
                </a:solidFill>
                <a:latin typeface="Noto Sans"/>
                <a:ea typeface="Noto Sans"/>
                <a:cs typeface="Noto Sans"/>
                <a:sym typeface="Noto Sans"/>
              </a:rPr>
              <a:t>Rollback</a:t>
            </a:r>
            <a:r>
              <a:rPr lang="en-US" sz="3637">
                <a:solidFill>
                  <a:srgbClr val="000000"/>
                </a:solidFill>
                <a:latin typeface="Noto Sans"/>
                <a:ea typeface="Noto Sans"/>
                <a:cs typeface="Noto Sans"/>
                <a:sym typeface="Noto Sans"/>
              </a:rPr>
              <a:t> </a:t>
            </a:r>
            <a:r>
              <a:rPr lang="en-US" sz="3637">
                <a:solidFill>
                  <a:srgbClr val="000000"/>
                </a:solidFill>
                <a:latin typeface="Noto Sans"/>
                <a:ea typeface="Noto Sans"/>
                <a:cs typeface="Noto Sans"/>
                <a:sym typeface="Noto Sans"/>
              </a:rPr>
              <a:t>nế</a:t>
            </a:r>
            <a:r>
              <a:rPr lang="en-US" sz="3637">
                <a:solidFill>
                  <a:srgbClr val="000000"/>
                </a:solidFill>
                <a:latin typeface="Noto Sans"/>
                <a:ea typeface="Noto Sans"/>
                <a:cs typeface="Noto Sans"/>
                <a:sym typeface="Noto Sans"/>
              </a:rPr>
              <a:t>u</a:t>
            </a:r>
            <a:r>
              <a:rPr lang="en-US" sz="3637">
                <a:solidFill>
                  <a:srgbClr val="000000"/>
                </a:solidFill>
                <a:latin typeface="Noto Sans"/>
                <a:ea typeface="Noto Sans"/>
                <a:cs typeface="Noto Sans"/>
                <a:sym typeface="Noto Sans"/>
              </a:rPr>
              <a:t> phát hiệ</a:t>
            </a:r>
            <a:r>
              <a:rPr lang="en-US" sz="3637">
                <a:solidFill>
                  <a:srgbClr val="000000"/>
                </a:solidFill>
                <a:latin typeface="Noto Sans"/>
                <a:ea typeface="Noto Sans"/>
                <a:cs typeface="Noto Sans"/>
                <a:sym typeface="Noto Sans"/>
              </a:rPr>
              <a:t>n l</a:t>
            </a:r>
            <a:r>
              <a:rPr lang="en-US" sz="3637">
                <a:solidFill>
                  <a:srgbClr val="000000"/>
                </a:solidFill>
                <a:latin typeface="Noto Sans"/>
                <a:ea typeface="Noto Sans"/>
                <a:cs typeface="Noto Sans"/>
                <a:sym typeface="Noto Sans"/>
              </a:rPr>
              <a:t>ỗi</a:t>
            </a:r>
            <a:r>
              <a:rPr lang="en-US" sz="3637">
                <a:solidFill>
                  <a:srgbClr val="000000"/>
                </a:solidFill>
                <a:latin typeface="Noto Sans"/>
                <a:ea typeface="Noto Sans"/>
                <a:cs typeface="Noto Sans"/>
                <a:sym typeface="Noto Sans"/>
              </a:rPr>
              <a:t>, </a:t>
            </a:r>
            <a:r>
              <a:rPr lang="en-US" sz="3637">
                <a:solidFill>
                  <a:srgbClr val="000000"/>
                </a:solidFill>
                <a:latin typeface="Noto Sans"/>
                <a:ea typeface="Noto Sans"/>
                <a:cs typeface="Noto Sans"/>
                <a:sym typeface="Noto Sans"/>
              </a:rPr>
              <a:t>tr</a:t>
            </a:r>
            <a:r>
              <a:rPr lang="en-US" sz="3637">
                <a:solidFill>
                  <a:srgbClr val="000000"/>
                </a:solidFill>
                <a:latin typeface="Noto Sans"/>
                <a:ea typeface="Noto Sans"/>
                <a:cs typeface="Noto Sans"/>
                <a:sym typeface="Noto Sans"/>
              </a:rPr>
              <a:t>á</a:t>
            </a:r>
            <a:r>
              <a:rPr lang="en-US" sz="3637">
                <a:solidFill>
                  <a:srgbClr val="000000"/>
                </a:solidFill>
                <a:latin typeface="Noto Sans"/>
                <a:ea typeface="Noto Sans"/>
                <a:cs typeface="Noto Sans"/>
                <a:sym typeface="Noto Sans"/>
              </a:rPr>
              <a:t>n</a:t>
            </a:r>
            <a:r>
              <a:rPr lang="en-US" sz="3637">
                <a:solidFill>
                  <a:srgbClr val="000000"/>
                </a:solidFill>
                <a:latin typeface="Noto Sans"/>
                <a:ea typeface="Noto Sans"/>
                <a:cs typeface="Noto Sans"/>
                <a:sym typeface="Noto Sans"/>
              </a:rPr>
              <a:t>h </a:t>
            </a:r>
            <a:r>
              <a:rPr lang="en-US" sz="3637">
                <a:solidFill>
                  <a:srgbClr val="000000"/>
                </a:solidFill>
                <a:latin typeface="Noto Sans"/>
                <a:ea typeface="Noto Sans"/>
                <a:cs typeface="Noto Sans"/>
                <a:sym typeface="Noto Sans"/>
              </a:rPr>
              <a:t>mất dữ liệu</a:t>
            </a:r>
            <a:r>
              <a:rPr lang="en-US" sz="3637">
                <a:solidFill>
                  <a:srgbClr val="000000"/>
                </a:solidFill>
                <a:latin typeface="Noto Sans"/>
                <a:ea typeface="Noto Sans"/>
                <a:cs typeface="Noto Sans"/>
                <a:sym typeface="Noto Sans"/>
              </a:rPr>
              <a:t>.</a:t>
            </a:r>
          </a:p>
          <a:p>
            <a:pPr algn="just">
              <a:lnSpc>
                <a:spcPts val="5092"/>
              </a:lnSpc>
              <a:spcBef>
                <a:spcPct val="0"/>
              </a:spcBef>
            </a:pPr>
            <a:r>
              <a:rPr lang="en-US" sz="3637">
                <a:solidFill>
                  <a:srgbClr val="000000"/>
                </a:solidFill>
                <a:latin typeface="Noto Sans"/>
                <a:ea typeface="Noto Sans"/>
                <a:cs typeface="Noto Sans"/>
                <a:sym typeface="Noto Sans"/>
              </a:rPr>
              <a:t>4.</a:t>
            </a:r>
            <a:r>
              <a:rPr lang="en-US" sz="3637">
                <a:solidFill>
                  <a:srgbClr val="000000"/>
                </a:solidFill>
                <a:latin typeface="Noto Sans"/>
                <a:ea typeface="Noto Sans"/>
                <a:cs typeface="Noto Sans"/>
                <a:sym typeface="Noto Sans"/>
              </a:rPr>
              <a:t>Lock</a:t>
            </a:r>
            <a:r>
              <a:rPr lang="en-US" sz="3637">
                <a:solidFill>
                  <a:srgbClr val="000000"/>
                </a:solidFill>
                <a:latin typeface="Noto Sans"/>
                <a:ea typeface="Noto Sans"/>
                <a:cs typeface="Noto Sans"/>
                <a:sym typeface="Noto Sans"/>
              </a:rPr>
              <a:t>i</a:t>
            </a:r>
            <a:r>
              <a:rPr lang="en-US" sz="3637">
                <a:solidFill>
                  <a:srgbClr val="000000"/>
                </a:solidFill>
                <a:latin typeface="Noto Sans"/>
                <a:ea typeface="Noto Sans"/>
                <a:cs typeface="Noto Sans"/>
                <a:sym typeface="Noto Sans"/>
              </a:rPr>
              <a:t>n</a:t>
            </a:r>
            <a:r>
              <a:rPr lang="en-US" sz="3637">
                <a:solidFill>
                  <a:srgbClr val="000000"/>
                </a:solidFill>
                <a:latin typeface="Noto Sans"/>
                <a:ea typeface="Noto Sans"/>
                <a:cs typeface="Noto Sans"/>
                <a:sym typeface="Noto Sans"/>
              </a:rPr>
              <a:t>g</a:t>
            </a:r>
            <a:r>
              <a:rPr lang="en-US" sz="3637">
                <a:solidFill>
                  <a:srgbClr val="000000"/>
                </a:solidFill>
                <a:latin typeface="Noto Sans"/>
                <a:ea typeface="Noto Sans"/>
                <a:cs typeface="Noto Sans"/>
                <a:sym typeface="Noto Sans"/>
              </a:rPr>
              <a:t> &amp; Isola</a:t>
            </a:r>
            <a:r>
              <a:rPr lang="en-US" sz="3637">
                <a:solidFill>
                  <a:srgbClr val="000000"/>
                </a:solidFill>
                <a:latin typeface="Noto Sans"/>
                <a:ea typeface="Noto Sans"/>
                <a:cs typeface="Noto Sans"/>
                <a:sym typeface="Noto Sans"/>
              </a:rPr>
              <a:t>t</a:t>
            </a:r>
            <a:r>
              <a:rPr lang="en-US" sz="3637">
                <a:solidFill>
                  <a:srgbClr val="000000"/>
                </a:solidFill>
                <a:latin typeface="Noto Sans"/>
                <a:ea typeface="Noto Sans"/>
                <a:cs typeface="Noto Sans"/>
                <a:sym typeface="Noto Sans"/>
              </a:rPr>
              <a:t>i</a:t>
            </a:r>
            <a:r>
              <a:rPr lang="en-US" sz="3637">
                <a:solidFill>
                  <a:srgbClr val="000000"/>
                </a:solidFill>
                <a:latin typeface="Noto Sans"/>
                <a:ea typeface="Noto Sans"/>
                <a:cs typeface="Noto Sans"/>
                <a:sym typeface="Noto Sans"/>
              </a:rPr>
              <a:t>o</a:t>
            </a:r>
            <a:r>
              <a:rPr lang="en-US" sz="3637">
                <a:solidFill>
                  <a:srgbClr val="000000"/>
                </a:solidFill>
                <a:latin typeface="Noto Sans"/>
                <a:ea typeface="Noto Sans"/>
                <a:cs typeface="Noto Sans"/>
                <a:sym typeface="Noto Sans"/>
              </a:rPr>
              <a:t>n</a:t>
            </a:r>
            <a:r>
              <a:rPr lang="en-US" sz="3637">
                <a:solidFill>
                  <a:srgbClr val="000000"/>
                </a:solidFill>
                <a:latin typeface="Noto Sans"/>
                <a:ea typeface="Noto Sans"/>
                <a:cs typeface="Noto Sans"/>
                <a:sym typeface="Noto Sans"/>
              </a:rPr>
              <a:t> </a:t>
            </a:r>
            <a:r>
              <a:rPr lang="en-US" sz="3637">
                <a:solidFill>
                  <a:srgbClr val="000000"/>
                </a:solidFill>
                <a:latin typeface="Noto Sans"/>
                <a:ea typeface="Noto Sans"/>
                <a:cs typeface="Noto Sans"/>
                <a:sym typeface="Noto Sans"/>
              </a:rPr>
              <a:t>L</a:t>
            </a:r>
            <a:r>
              <a:rPr lang="en-US" sz="3637">
                <a:solidFill>
                  <a:srgbClr val="000000"/>
                </a:solidFill>
                <a:latin typeface="Noto Sans"/>
                <a:ea typeface="Noto Sans"/>
                <a:cs typeface="Noto Sans"/>
                <a:sym typeface="Noto Sans"/>
              </a:rPr>
              <a:t>e</a:t>
            </a:r>
            <a:r>
              <a:rPr lang="en-US" sz="3637">
                <a:solidFill>
                  <a:srgbClr val="000000"/>
                </a:solidFill>
                <a:latin typeface="Noto Sans"/>
                <a:ea typeface="Noto Sans"/>
                <a:cs typeface="Noto Sans"/>
                <a:sym typeface="Noto Sans"/>
              </a:rPr>
              <a:t>v</a:t>
            </a:r>
            <a:r>
              <a:rPr lang="en-US" sz="3637">
                <a:solidFill>
                  <a:srgbClr val="000000"/>
                </a:solidFill>
                <a:latin typeface="Noto Sans"/>
                <a:ea typeface="Noto Sans"/>
                <a:cs typeface="Noto Sans"/>
                <a:sym typeface="Noto Sans"/>
              </a:rPr>
              <a:t>e</a:t>
            </a:r>
            <a:r>
              <a:rPr lang="en-US" sz="3637">
                <a:solidFill>
                  <a:srgbClr val="000000"/>
                </a:solidFill>
                <a:latin typeface="Noto Sans"/>
                <a:ea typeface="Noto Sans"/>
                <a:cs typeface="Noto Sans"/>
                <a:sym typeface="Noto Sans"/>
              </a:rPr>
              <a:t>l (READ COMMITTED / SERIALIZABLE)</a:t>
            </a:r>
            <a:r>
              <a:rPr lang="en-US" sz="3637">
                <a:solidFill>
                  <a:srgbClr val="000000"/>
                </a:solidFill>
                <a:latin typeface="Noto Sans"/>
                <a:ea typeface="Noto Sans"/>
                <a:cs typeface="Noto Sans"/>
                <a:sym typeface="Noto Sans"/>
              </a:rPr>
              <a:t> đảm bảo </a:t>
            </a:r>
            <a:r>
              <a:rPr lang="en-US" sz="3637">
                <a:solidFill>
                  <a:srgbClr val="000000"/>
                </a:solidFill>
                <a:latin typeface="Noto Sans"/>
                <a:ea typeface="Noto Sans"/>
                <a:cs typeface="Noto Sans"/>
                <a:sym typeface="Noto Sans"/>
              </a:rPr>
              <a:t>t</a:t>
            </a:r>
            <a:r>
              <a:rPr lang="en-US" sz="3637">
                <a:solidFill>
                  <a:srgbClr val="000000"/>
                </a:solidFill>
                <a:latin typeface="Noto Sans"/>
                <a:ea typeface="Noto Sans"/>
                <a:cs typeface="Noto Sans"/>
                <a:sym typeface="Noto Sans"/>
              </a:rPr>
              <a:t>h</a:t>
            </a:r>
            <a:r>
              <a:rPr lang="en-US" sz="3637">
                <a:solidFill>
                  <a:srgbClr val="000000"/>
                </a:solidFill>
                <a:latin typeface="Noto Sans"/>
                <a:ea typeface="Noto Sans"/>
                <a:cs typeface="Noto Sans"/>
                <a:sym typeface="Noto Sans"/>
              </a:rPr>
              <a:t>ao</a:t>
            </a:r>
            <a:r>
              <a:rPr lang="en-US" sz="3637">
                <a:solidFill>
                  <a:srgbClr val="000000"/>
                </a:solidFill>
                <a:latin typeface="Noto Sans"/>
                <a:ea typeface="Noto Sans"/>
                <a:cs typeface="Noto Sans"/>
                <a:sym typeface="Noto Sans"/>
              </a:rPr>
              <a:t> </a:t>
            </a:r>
            <a:r>
              <a:rPr lang="en-US" sz="3637">
                <a:solidFill>
                  <a:srgbClr val="000000"/>
                </a:solidFill>
                <a:latin typeface="Noto Sans"/>
                <a:ea typeface="Noto Sans"/>
                <a:cs typeface="Noto Sans"/>
                <a:sym typeface="Noto Sans"/>
              </a:rPr>
              <a:t>tá</a:t>
            </a:r>
            <a:r>
              <a:rPr lang="en-US" sz="3637">
                <a:solidFill>
                  <a:srgbClr val="000000"/>
                </a:solidFill>
                <a:latin typeface="Noto Sans"/>
                <a:ea typeface="Noto Sans"/>
                <a:cs typeface="Noto Sans"/>
                <a:sym typeface="Noto Sans"/>
              </a:rPr>
              <a:t>c nh</a:t>
            </a:r>
            <a:r>
              <a:rPr lang="en-US" sz="3637">
                <a:solidFill>
                  <a:srgbClr val="000000"/>
                </a:solidFill>
                <a:latin typeface="Noto Sans"/>
                <a:ea typeface="Noto Sans"/>
                <a:cs typeface="Noto Sans"/>
                <a:sym typeface="Noto Sans"/>
              </a:rPr>
              <a:t>iề</a:t>
            </a:r>
            <a:r>
              <a:rPr lang="en-US" sz="3637">
                <a:solidFill>
                  <a:srgbClr val="000000"/>
                </a:solidFill>
                <a:latin typeface="Noto Sans"/>
                <a:ea typeface="Noto Sans"/>
                <a:cs typeface="Noto Sans"/>
                <a:sym typeface="Noto Sans"/>
              </a:rPr>
              <a:t>u </a:t>
            </a:r>
            <a:r>
              <a:rPr lang="en-US" sz="3637">
                <a:solidFill>
                  <a:srgbClr val="000000"/>
                </a:solidFill>
                <a:latin typeface="Noto Sans"/>
                <a:ea typeface="Noto Sans"/>
                <a:cs typeface="Noto Sans"/>
                <a:sym typeface="Noto Sans"/>
              </a:rPr>
              <a:t>c</a:t>
            </a:r>
            <a:r>
              <a:rPr lang="en-US" sz="3637">
                <a:solidFill>
                  <a:srgbClr val="000000"/>
                </a:solidFill>
                <a:latin typeface="Noto Sans"/>
                <a:ea typeface="Noto Sans"/>
                <a:cs typeface="Noto Sans"/>
                <a:sym typeface="Noto Sans"/>
              </a:rPr>
              <a:t>l</a:t>
            </a:r>
            <a:r>
              <a:rPr lang="en-US" sz="3637">
                <a:solidFill>
                  <a:srgbClr val="000000"/>
                </a:solidFill>
                <a:latin typeface="Noto Sans"/>
                <a:ea typeface="Noto Sans"/>
                <a:cs typeface="Noto Sans"/>
                <a:sym typeface="Noto Sans"/>
              </a:rPr>
              <a:t>ient</a:t>
            </a:r>
            <a:r>
              <a:rPr lang="en-US" sz="3637">
                <a:solidFill>
                  <a:srgbClr val="000000"/>
                </a:solidFill>
                <a:latin typeface="Noto Sans"/>
                <a:ea typeface="Noto Sans"/>
                <a:cs typeface="Noto Sans"/>
                <a:sym typeface="Noto Sans"/>
              </a:rPr>
              <a:t> kh</a:t>
            </a:r>
            <a:r>
              <a:rPr lang="en-US" sz="3637">
                <a:solidFill>
                  <a:srgbClr val="000000"/>
                </a:solidFill>
                <a:latin typeface="Noto Sans"/>
                <a:ea typeface="Noto Sans"/>
                <a:cs typeface="Noto Sans"/>
                <a:sym typeface="Noto Sans"/>
              </a:rPr>
              <a:t>ô</a:t>
            </a:r>
            <a:r>
              <a:rPr lang="en-US" sz="3637">
                <a:solidFill>
                  <a:srgbClr val="000000"/>
                </a:solidFill>
                <a:latin typeface="Noto Sans"/>
                <a:ea typeface="Noto Sans"/>
                <a:cs typeface="Noto Sans"/>
                <a:sym typeface="Noto Sans"/>
              </a:rPr>
              <a:t>n</a:t>
            </a:r>
            <a:r>
              <a:rPr lang="en-US" sz="3637">
                <a:solidFill>
                  <a:srgbClr val="000000"/>
                </a:solidFill>
                <a:latin typeface="Noto Sans"/>
                <a:ea typeface="Noto Sans"/>
                <a:cs typeface="Noto Sans"/>
                <a:sym typeface="Noto Sans"/>
              </a:rPr>
              <a:t>g</a:t>
            </a:r>
            <a:r>
              <a:rPr lang="en-US" sz="3637">
                <a:solidFill>
                  <a:srgbClr val="000000"/>
                </a:solidFill>
                <a:latin typeface="Noto Sans"/>
                <a:ea typeface="Noto Sans"/>
                <a:cs typeface="Noto Sans"/>
                <a:sym typeface="Noto Sans"/>
              </a:rPr>
              <a:t> </a:t>
            </a:r>
            <a:r>
              <a:rPr lang="en-US" sz="3637">
                <a:solidFill>
                  <a:srgbClr val="000000"/>
                </a:solidFill>
                <a:latin typeface="Noto Sans"/>
                <a:ea typeface="Noto Sans"/>
                <a:cs typeface="Noto Sans"/>
                <a:sym typeface="Noto Sans"/>
              </a:rPr>
              <a:t>x</a:t>
            </a:r>
            <a:r>
              <a:rPr lang="en-US" sz="3637">
                <a:solidFill>
                  <a:srgbClr val="000000"/>
                </a:solidFill>
                <a:latin typeface="Noto Sans"/>
                <a:ea typeface="Noto Sans"/>
                <a:cs typeface="Noto Sans"/>
                <a:sym typeface="Noto Sans"/>
              </a:rPr>
              <a:t>u</a:t>
            </a:r>
            <a:r>
              <a:rPr lang="en-US" sz="3637">
                <a:solidFill>
                  <a:srgbClr val="000000"/>
                </a:solidFill>
                <a:latin typeface="Noto Sans"/>
                <a:ea typeface="Noto Sans"/>
                <a:cs typeface="Noto Sans"/>
                <a:sym typeface="Noto Sans"/>
              </a:rPr>
              <a:t>ng</a:t>
            </a:r>
            <a:r>
              <a:rPr lang="en-US" sz="3637">
                <a:solidFill>
                  <a:srgbClr val="000000"/>
                </a:solidFill>
                <a:latin typeface="Noto Sans"/>
                <a:ea typeface="Noto Sans"/>
                <a:cs typeface="Noto Sans"/>
                <a:sym typeface="Noto Sans"/>
              </a:rPr>
              <a:t> đ</a:t>
            </a:r>
            <a:r>
              <a:rPr lang="en-US" sz="3637">
                <a:solidFill>
                  <a:srgbClr val="000000"/>
                </a:solidFill>
                <a:latin typeface="Noto Sans"/>
                <a:ea typeface="Noto Sans"/>
                <a:cs typeface="Noto Sans"/>
                <a:sym typeface="Noto Sans"/>
              </a:rPr>
              <a:t>ột</a:t>
            </a:r>
            <a:r>
              <a:rPr lang="en-US" sz="3637">
                <a:solidFill>
                  <a:srgbClr val="000000"/>
                </a:solidFill>
                <a:latin typeface="Noto Sans"/>
                <a:ea typeface="Noto Sans"/>
                <a:cs typeface="Noto Sans"/>
                <a:sym typeface="Noto Sans"/>
              </a:rPr>
              <a:t>.</a:t>
            </a:r>
          </a:p>
          <a:p>
            <a:pPr algn="just">
              <a:lnSpc>
                <a:spcPts val="5092"/>
              </a:lnSpc>
              <a:spcBef>
                <a:spcPct val="0"/>
              </a:spcBef>
            </a:pPr>
          </a:p>
        </p:txBody>
      </p:sp>
      <p:sp>
        <p:nvSpPr>
          <p:cNvPr name="TextBox 10" id="10"/>
          <p:cNvSpPr txBox="true"/>
          <p:nvPr/>
        </p:nvSpPr>
        <p:spPr>
          <a:xfrm rot="0">
            <a:off x="17338854" y="9182100"/>
            <a:ext cx="548640" cy="573406"/>
          </a:xfrm>
          <a:prstGeom prst="rect">
            <a:avLst/>
          </a:prstGeom>
        </p:spPr>
        <p:txBody>
          <a:bodyPr anchor="t" rtlCol="false" tIns="0" lIns="0" bIns="0" rIns="0">
            <a:spAutoFit/>
          </a:bodyPr>
          <a:lstStyle/>
          <a:p>
            <a:pPr algn="ctr">
              <a:lnSpc>
                <a:spcPts val="4619"/>
              </a:lnSpc>
              <a:spcBef>
                <a:spcPct val="0"/>
              </a:spcBef>
            </a:pPr>
            <a:r>
              <a:rPr lang="en-US" sz="3299">
                <a:solidFill>
                  <a:srgbClr val="5B4F47"/>
                </a:solidFill>
                <a:latin typeface="Open Sauce"/>
                <a:ea typeface="Open Sauce"/>
                <a:cs typeface="Open Sauce"/>
                <a:sym typeface="Open Sauce"/>
              </a:rPr>
              <a:t>54</a:t>
            </a:r>
          </a:p>
        </p:txBody>
      </p:sp>
    </p:spTree>
  </p:cSld>
  <p:clrMapOvr>
    <a:masterClrMapping/>
  </p:clrMapOvr>
  <p:transition spd="fast">
    <p:push dir="l"/>
  </p:transition>
</p:sld>
</file>

<file path=ppt/slides/slide5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234371">
            <a:off x="3566086" y="-4237604"/>
            <a:ext cx="11155828" cy="18762209"/>
          </a:xfrm>
          <a:custGeom>
            <a:avLst/>
            <a:gdLst/>
            <a:ahLst/>
            <a:cxnLst/>
            <a:rect r="r" b="b" t="t" l="l"/>
            <a:pathLst>
              <a:path h="18762209" w="11155828">
                <a:moveTo>
                  <a:pt x="10275063" y="0"/>
                </a:moveTo>
                <a:lnTo>
                  <a:pt x="11155828" y="18266778"/>
                </a:lnTo>
                <a:lnTo>
                  <a:pt x="880765" y="18762208"/>
                </a:lnTo>
                <a:lnTo>
                  <a:pt x="0" y="495430"/>
                </a:lnTo>
                <a:lnTo>
                  <a:pt x="10275063" y="0"/>
                </a:lnTo>
                <a:close/>
              </a:path>
            </a:pathLst>
          </a:custGeom>
          <a:blipFill>
            <a:blip r:embed="rId2"/>
            <a:stretch>
              <a:fillRect l="-16198" t="-1284" r="-16198" b="-1284"/>
            </a:stretch>
          </a:blipFill>
        </p:spPr>
      </p:sp>
      <p:sp>
        <p:nvSpPr>
          <p:cNvPr name="Freeform 3" id="3"/>
          <p:cNvSpPr/>
          <p:nvPr/>
        </p:nvSpPr>
        <p:spPr>
          <a:xfrm flipH="false" flipV="false" rot="0">
            <a:off x="-407132" y="1902617"/>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alphaModFix amt="50000"/>
            </a:blip>
            <a:stretch>
              <a:fillRect l="0" t="0" r="0" b="0"/>
            </a:stretch>
          </a:blipFill>
          <a:ln cap="sq">
            <a:noFill/>
            <a:prstDash val="solid"/>
            <a:miter/>
          </a:ln>
        </p:spPr>
      </p:sp>
      <p:sp>
        <p:nvSpPr>
          <p:cNvPr name="AutoShape 4" id="4"/>
          <p:cNvSpPr/>
          <p:nvPr/>
        </p:nvSpPr>
        <p:spPr>
          <a:xfrm flipV="true">
            <a:off x="698400" y="1726797"/>
            <a:ext cx="16560812" cy="38099"/>
          </a:xfrm>
          <a:prstGeom prst="line">
            <a:avLst/>
          </a:prstGeom>
          <a:ln cap="flat" w="76200">
            <a:solidFill>
              <a:srgbClr val="000000"/>
            </a:solidFill>
            <a:prstDash val="solid"/>
            <a:headEnd type="none" len="sm" w="sm"/>
            <a:tailEnd type="none" len="sm" w="sm"/>
          </a:ln>
        </p:spPr>
      </p:sp>
      <p:sp>
        <p:nvSpPr>
          <p:cNvPr name="TextBox 5" id="5"/>
          <p:cNvSpPr txBox="true"/>
          <p:nvPr/>
        </p:nvSpPr>
        <p:spPr>
          <a:xfrm rot="0">
            <a:off x="0" y="248602"/>
            <a:ext cx="18288000" cy="2147570"/>
          </a:xfrm>
          <a:prstGeom prst="rect">
            <a:avLst/>
          </a:prstGeom>
        </p:spPr>
        <p:txBody>
          <a:bodyPr anchor="t" rtlCol="false" tIns="0" lIns="0" bIns="0" rIns="0">
            <a:spAutoFit/>
          </a:bodyPr>
          <a:lstStyle/>
          <a:p>
            <a:pPr algn="l">
              <a:lnSpc>
                <a:spcPts val="8680"/>
              </a:lnSpc>
            </a:pPr>
            <a:r>
              <a:rPr lang="en-US" sz="6200" b="true">
                <a:solidFill>
                  <a:srgbClr val="000000"/>
                </a:solidFill>
                <a:latin typeface="Noto Sans Bold"/>
                <a:ea typeface="Noto Sans Bold"/>
                <a:cs typeface="Noto Sans Bold"/>
                <a:sym typeface="Noto Sans Bold"/>
              </a:rPr>
              <a:t>SƠ ĐỒ TỔNG THỂ</a:t>
            </a:r>
          </a:p>
          <a:p>
            <a:pPr algn="l">
              <a:lnSpc>
                <a:spcPts val="8680"/>
              </a:lnSpc>
            </a:pPr>
          </a:p>
        </p:txBody>
      </p:sp>
      <p:sp>
        <p:nvSpPr>
          <p:cNvPr name="Freeform 6" id="6"/>
          <p:cNvSpPr/>
          <p:nvPr/>
        </p:nvSpPr>
        <p:spPr>
          <a:xfrm flipH="false" flipV="false" rot="3215950">
            <a:off x="-366965" y="-2159176"/>
            <a:ext cx="4456085" cy="4318351"/>
          </a:xfrm>
          <a:custGeom>
            <a:avLst/>
            <a:gdLst/>
            <a:ahLst/>
            <a:cxnLst/>
            <a:rect r="r" b="b" t="t" l="l"/>
            <a:pathLst>
              <a:path h="4318351" w="4456085">
                <a:moveTo>
                  <a:pt x="0" y="0"/>
                </a:moveTo>
                <a:lnTo>
                  <a:pt x="4456085" y="0"/>
                </a:lnTo>
                <a:lnTo>
                  <a:pt x="4456085" y="4318352"/>
                </a:lnTo>
                <a:lnTo>
                  <a:pt x="0" y="431835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AutoShape 7" id="7"/>
          <p:cNvSpPr/>
          <p:nvPr/>
        </p:nvSpPr>
        <p:spPr>
          <a:xfrm rot="0">
            <a:off x="-407132" y="1902617"/>
            <a:ext cx="19149227" cy="8893156"/>
          </a:xfrm>
          <a:prstGeom prst="rect">
            <a:avLst/>
          </a:prstGeom>
          <a:solidFill>
            <a:srgbClr val="EDECE7"/>
          </a:solidFill>
        </p:spPr>
      </p:sp>
      <p:sp>
        <p:nvSpPr>
          <p:cNvPr name="Freeform 8" id="8"/>
          <p:cNvSpPr/>
          <p:nvPr/>
        </p:nvSpPr>
        <p:spPr>
          <a:xfrm flipH="false" flipV="false" rot="903222">
            <a:off x="16448732" y="1549009"/>
            <a:ext cx="2239957" cy="707216"/>
          </a:xfrm>
          <a:custGeom>
            <a:avLst/>
            <a:gdLst/>
            <a:ahLst/>
            <a:cxnLst/>
            <a:rect r="r" b="b" t="t" l="l"/>
            <a:pathLst>
              <a:path h="707216" w="2239957">
                <a:moveTo>
                  <a:pt x="0" y="0"/>
                </a:moveTo>
                <a:lnTo>
                  <a:pt x="2239957" y="0"/>
                </a:lnTo>
                <a:lnTo>
                  <a:pt x="2239957" y="707216"/>
                </a:lnTo>
                <a:lnTo>
                  <a:pt x="0" y="707216"/>
                </a:lnTo>
                <a:lnTo>
                  <a:pt x="0" y="0"/>
                </a:lnTo>
                <a:close/>
              </a:path>
            </a:pathLst>
          </a:custGeom>
          <a:blipFill>
            <a:blip r:embed="rId6"/>
            <a:stretch>
              <a:fillRect l="0" t="0" r="0" b="0"/>
            </a:stretch>
          </a:blipFill>
        </p:spPr>
      </p:sp>
      <p:sp>
        <p:nvSpPr>
          <p:cNvPr name="Freeform 9" id="9"/>
          <p:cNvSpPr/>
          <p:nvPr/>
        </p:nvSpPr>
        <p:spPr>
          <a:xfrm flipH="false" flipV="false" rot="0">
            <a:off x="1028700" y="7236289"/>
            <a:ext cx="2436078" cy="2508188"/>
          </a:xfrm>
          <a:custGeom>
            <a:avLst/>
            <a:gdLst/>
            <a:ahLst/>
            <a:cxnLst/>
            <a:rect r="r" b="b" t="t" l="l"/>
            <a:pathLst>
              <a:path h="2508188" w="2436078">
                <a:moveTo>
                  <a:pt x="0" y="0"/>
                </a:moveTo>
                <a:lnTo>
                  <a:pt x="2436078" y="0"/>
                </a:lnTo>
                <a:lnTo>
                  <a:pt x="2436078" y="2508188"/>
                </a:lnTo>
                <a:lnTo>
                  <a:pt x="0" y="2508188"/>
                </a:lnTo>
                <a:lnTo>
                  <a:pt x="0" y="0"/>
                </a:lnTo>
                <a:close/>
              </a:path>
            </a:pathLst>
          </a:custGeom>
          <a:blipFill>
            <a:blip r:embed="rId7"/>
            <a:stretch>
              <a:fillRect l="0" t="0" r="0" b="0"/>
            </a:stretch>
          </a:blipFill>
        </p:spPr>
      </p:sp>
      <p:sp>
        <p:nvSpPr>
          <p:cNvPr name="Freeform 10" id="10"/>
          <p:cNvSpPr/>
          <p:nvPr/>
        </p:nvSpPr>
        <p:spPr>
          <a:xfrm flipH="false" flipV="false" rot="0">
            <a:off x="7122509" y="2030641"/>
            <a:ext cx="2436078" cy="2508188"/>
          </a:xfrm>
          <a:custGeom>
            <a:avLst/>
            <a:gdLst/>
            <a:ahLst/>
            <a:cxnLst/>
            <a:rect r="r" b="b" t="t" l="l"/>
            <a:pathLst>
              <a:path h="2508188" w="2436078">
                <a:moveTo>
                  <a:pt x="0" y="0"/>
                </a:moveTo>
                <a:lnTo>
                  <a:pt x="2436078" y="0"/>
                </a:lnTo>
                <a:lnTo>
                  <a:pt x="2436078" y="2508188"/>
                </a:lnTo>
                <a:lnTo>
                  <a:pt x="0" y="2508188"/>
                </a:lnTo>
                <a:lnTo>
                  <a:pt x="0" y="0"/>
                </a:lnTo>
                <a:close/>
              </a:path>
            </a:pathLst>
          </a:custGeom>
          <a:blipFill>
            <a:blip r:embed="rId7"/>
            <a:stretch>
              <a:fillRect l="0" t="0" r="0" b="0"/>
            </a:stretch>
          </a:blipFill>
        </p:spPr>
      </p:sp>
      <p:sp>
        <p:nvSpPr>
          <p:cNvPr name="Freeform 11" id="11"/>
          <p:cNvSpPr/>
          <p:nvPr/>
        </p:nvSpPr>
        <p:spPr>
          <a:xfrm flipH="false" flipV="false" rot="0">
            <a:off x="12520428" y="7236289"/>
            <a:ext cx="2436078" cy="2508188"/>
          </a:xfrm>
          <a:custGeom>
            <a:avLst/>
            <a:gdLst/>
            <a:ahLst/>
            <a:cxnLst/>
            <a:rect r="r" b="b" t="t" l="l"/>
            <a:pathLst>
              <a:path h="2508188" w="2436078">
                <a:moveTo>
                  <a:pt x="0" y="0"/>
                </a:moveTo>
                <a:lnTo>
                  <a:pt x="2436078" y="0"/>
                </a:lnTo>
                <a:lnTo>
                  <a:pt x="2436078" y="2508188"/>
                </a:lnTo>
                <a:lnTo>
                  <a:pt x="0" y="2508188"/>
                </a:lnTo>
                <a:lnTo>
                  <a:pt x="0" y="0"/>
                </a:lnTo>
                <a:close/>
              </a:path>
            </a:pathLst>
          </a:custGeom>
          <a:blipFill>
            <a:blip r:embed="rId7"/>
            <a:stretch>
              <a:fillRect l="0" t="0" r="0" b="0"/>
            </a:stretch>
          </a:blipFill>
        </p:spPr>
      </p:sp>
      <p:sp>
        <p:nvSpPr>
          <p:cNvPr name="Freeform 12" id="12"/>
          <p:cNvSpPr/>
          <p:nvPr/>
        </p:nvSpPr>
        <p:spPr>
          <a:xfrm flipH="false" flipV="false" rot="0">
            <a:off x="7384088" y="5969989"/>
            <a:ext cx="2270443" cy="2152256"/>
          </a:xfrm>
          <a:custGeom>
            <a:avLst/>
            <a:gdLst/>
            <a:ahLst/>
            <a:cxnLst/>
            <a:rect r="r" b="b" t="t" l="l"/>
            <a:pathLst>
              <a:path h="2152256" w="2270443">
                <a:moveTo>
                  <a:pt x="0" y="0"/>
                </a:moveTo>
                <a:lnTo>
                  <a:pt x="2270444" y="0"/>
                </a:lnTo>
                <a:lnTo>
                  <a:pt x="2270444" y="2152256"/>
                </a:lnTo>
                <a:lnTo>
                  <a:pt x="0" y="215225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3" id="13"/>
          <p:cNvSpPr/>
          <p:nvPr/>
        </p:nvSpPr>
        <p:spPr>
          <a:xfrm flipH="false" flipV="false" rot="-2440133">
            <a:off x="2794233" y="4566529"/>
            <a:ext cx="4253842" cy="1979970"/>
          </a:xfrm>
          <a:custGeom>
            <a:avLst/>
            <a:gdLst/>
            <a:ahLst/>
            <a:cxnLst/>
            <a:rect r="r" b="b" t="t" l="l"/>
            <a:pathLst>
              <a:path h="1979970" w="4253842">
                <a:moveTo>
                  <a:pt x="0" y="0"/>
                </a:moveTo>
                <a:lnTo>
                  <a:pt x="4253842" y="0"/>
                </a:lnTo>
                <a:lnTo>
                  <a:pt x="4253842" y="1979970"/>
                </a:lnTo>
                <a:lnTo>
                  <a:pt x="0" y="1979970"/>
                </a:lnTo>
                <a:lnTo>
                  <a:pt x="0" y="0"/>
                </a:lnTo>
                <a:close/>
              </a:path>
            </a:pathLst>
          </a:custGeom>
          <a:blipFill>
            <a:blip r:embed="rId10">
              <a:extLst>
                <a:ext uri="{96DAC541-7B7A-43D3-8B79-37D633B846F1}">
                  <asvg:svgBlip xmlns:asvg="http://schemas.microsoft.com/office/drawing/2016/SVG/main" r:embed="rId11"/>
                </a:ext>
              </a:extLst>
            </a:blip>
            <a:stretch>
              <a:fillRect l="-7481" t="-5808" r="-7647" b="-9321"/>
            </a:stretch>
          </a:blipFill>
        </p:spPr>
      </p:sp>
      <p:sp>
        <p:nvSpPr>
          <p:cNvPr name="TextBox 14" id="14"/>
          <p:cNvSpPr txBox="true"/>
          <p:nvPr/>
        </p:nvSpPr>
        <p:spPr>
          <a:xfrm rot="0">
            <a:off x="6983023" y="4629150"/>
            <a:ext cx="2715049" cy="514350"/>
          </a:xfrm>
          <a:prstGeom prst="rect">
            <a:avLst/>
          </a:prstGeom>
        </p:spPr>
        <p:txBody>
          <a:bodyPr anchor="t" rtlCol="false" tIns="0" lIns="0" bIns="0" rIns="0">
            <a:spAutoFit/>
          </a:bodyPr>
          <a:lstStyle/>
          <a:p>
            <a:pPr algn="ctr">
              <a:lnSpc>
                <a:spcPts val="4200"/>
              </a:lnSpc>
              <a:spcBef>
                <a:spcPct val="0"/>
              </a:spcBef>
            </a:pPr>
            <a:r>
              <a:rPr lang="en-US" b="true" sz="3000">
                <a:solidFill>
                  <a:srgbClr val="000000"/>
                </a:solidFill>
                <a:latin typeface="Noto Sans Bold"/>
                <a:ea typeface="Noto Sans Bold"/>
                <a:cs typeface="Noto Sans Bold"/>
                <a:sym typeface="Noto Sans Bold"/>
              </a:rPr>
              <a:t>QUẢN LÍ</a:t>
            </a:r>
          </a:p>
        </p:txBody>
      </p:sp>
      <p:sp>
        <p:nvSpPr>
          <p:cNvPr name="TextBox 15" id="15"/>
          <p:cNvSpPr txBox="true"/>
          <p:nvPr/>
        </p:nvSpPr>
        <p:spPr>
          <a:xfrm rot="0">
            <a:off x="1028700" y="9772650"/>
            <a:ext cx="2715049" cy="514350"/>
          </a:xfrm>
          <a:prstGeom prst="rect">
            <a:avLst/>
          </a:prstGeom>
        </p:spPr>
        <p:txBody>
          <a:bodyPr anchor="t" rtlCol="false" tIns="0" lIns="0" bIns="0" rIns="0">
            <a:spAutoFit/>
          </a:bodyPr>
          <a:lstStyle/>
          <a:p>
            <a:pPr algn="ctr">
              <a:lnSpc>
                <a:spcPts val="4200"/>
              </a:lnSpc>
              <a:spcBef>
                <a:spcPct val="0"/>
              </a:spcBef>
            </a:pPr>
            <a:r>
              <a:rPr lang="en-US" b="true" sz="3000">
                <a:solidFill>
                  <a:srgbClr val="000000"/>
                </a:solidFill>
                <a:latin typeface="Noto Sans Bold"/>
                <a:ea typeface="Noto Sans Bold"/>
                <a:cs typeface="Noto Sans Bold"/>
                <a:sym typeface="Noto Sans Bold"/>
              </a:rPr>
              <a:t>NHÂN VIÊN </a:t>
            </a:r>
          </a:p>
        </p:txBody>
      </p:sp>
      <p:sp>
        <p:nvSpPr>
          <p:cNvPr name="TextBox 16" id="16"/>
          <p:cNvSpPr txBox="true"/>
          <p:nvPr/>
        </p:nvSpPr>
        <p:spPr>
          <a:xfrm rot="0">
            <a:off x="12520428" y="9772650"/>
            <a:ext cx="2715049" cy="514350"/>
          </a:xfrm>
          <a:prstGeom prst="rect">
            <a:avLst/>
          </a:prstGeom>
        </p:spPr>
        <p:txBody>
          <a:bodyPr anchor="t" rtlCol="false" tIns="0" lIns="0" bIns="0" rIns="0">
            <a:spAutoFit/>
          </a:bodyPr>
          <a:lstStyle/>
          <a:p>
            <a:pPr algn="ctr">
              <a:lnSpc>
                <a:spcPts val="4200"/>
              </a:lnSpc>
              <a:spcBef>
                <a:spcPct val="0"/>
              </a:spcBef>
            </a:pPr>
            <a:r>
              <a:rPr lang="en-US" b="true" sz="3000">
                <a:solidFill>
                  <a:srgbClr val="000000"/>
                </a:solidFill>
                <a:latin typeface="Noto Sans Bold"/>
                <a:ea typeface="Noto Sans Bold"/>
                <a:cs typeface="Noto Sans Bold"/>
                <a:sym typeface="Noto Sans Bold"/>
              </a:rPr>
              <a:t>NHÂN VIÊN </a:t>
            </a:r>
          </a:p>
        </p:txBody>
      </p:sp>
      <p:sp>
        <p:nvSpPr>
          <p:cNvPr name="TextBox 17" id="17"/>
          <p:cNvSpPr txBox="true"/>
          <p:nvPr/>
        </p:nvSpPr>
        <p:spPr>
          <a:xfrm rot="0">
            <a:off x="17338854" y="9182100"/>
            <a:ext cx="548640" cy="573406"/>
          </a:xfrm>
          <a:prstGeom prst="rect">
            <a:avLst/>
          </a:prstGeom>
        </p:spPr>
        <p:txBody>
          <a:bodyPr anchor="t" rtlCol="false" tIns="0" lIns="0" bIns="0" rIns="0">
            <a:spAutoFit/>
          </a:bodyPr>
          <a:lstStyle/>
          <a:p>
            <a:pPr algn="ctr">
              <a:lnSpc>
                <a:spcPts val="4619"/>
              </a:lnSpc>
              <a:spcBef>
                <a:spcPct val="0"/>
              </a:spcBef>
            </a:pPr>
            <a:r>
              <a:rPr lang="en-US" sz="3299">
                <a:solidFill>
                  <a:srgbClr val="5B4F47"/>
                </a:solidFill>
                <a:latin typeface="Open Sauce"/>
                <a:ea typeface="Open Sauce"/>
                <a:cs typeface="Open Sauce"/>
                <a:sym typeface="Open Sauce"/>
              </a:rPr>
              <a:t>55</a:t>
            </a:r>
          </a:p>
        </p:txBody>
      </p:sp>
      <p:sp>
        <p:nvSpPr>
          <p:cNvPr name="Freeform 18" id="18"/>
          <p:cNvSpPr/>
          <p:nvPr/>
        </p:nvSpPr>
        <p:spPr>
          <a:xfrm flipH="false" flipV="false" rot="2591676">
            <a:off x="9651906" y="4644512"/>
            <a:ext cx="3918757" cy="1824003"/>
          </a:xfrm>
          <a:custGeom>
            <a:avLst/>
            <a:gdLst/>
            <a:ahLst/>
            <a:cxnLst/>
            <a:rect r="r" b="b" t="t" l="l"/>
            <a:pathLst>
              <a:path h="1824003" w="3918757">
                <a:moveTo>
                  <a:pt x="0" y="0"/>
                </a:moveTo>
                <a:lnTo>
                  <a:pt x="3918756" y="0"/>
                </a:lnTo>
                <a:lnTo>
                  <a:pt x="3918756" y="1824003"/>
                </a:lnTo>
                <a:lnTo>
                  <a:pt x="0" y="1824003"/>
                </a:lnTo>
                <a:lnTo>
                  <a:pt x="0" y="0"/>
                </a:lnTo>
                <a:close/>
              </a:path>
            </a:pathLst>
          </a:custGeom>
          <a:blipFill>
            <a:blip r:embed="rId10">
              <a:extLst>
                <a:ext uri="{96DAC541-7B7A-43D3-8B79-37D633B846F1}">
                  <asvg:svgBlip xmlns:asvg="http://schemas.microsoft.com/office/drawing/2016/SVG/main" r:embed="rId11"/>
                </a:ext>
              </a:extLst>
            </a:blip>
            <a:stretch>
              <a:fillRect l="-7481" t="-5808" r="-7647" b="-9321"/>
            </a:stretch>
          </a:blipFill>
        </p:spPr>
      </p:sp>
      <p:sp>
        <p:nvSpPr>
          <p:cNvPr name="Freeform 19" id="19"/>
          <p:cNvSpPr/>
          <p:nvPr/>
        </p:nvSpPr>
        <p:spPr>
          <a:xfrm flipH="false" flipV="false" rot="0">
            <a:off x="6264044" y="8540385"/>
            <a:ext cx="4153008" cy="1933037"/>
          </a:xfrm>
          <a:custGeom>
            <a:avLst/>
            <a:gdLst/>
            <a:ahLst/>
            <a:cxnLst/>
            <a:rect r="r" b="b" t="t" l="l"/>
            <a:pathLst>
              <a:path h="1933037" w="4153008">
                <a:moveTo>
                  <a:pt x="0" y="0"/>
                </a:moveTo>
                <a:lnTo>
                  <a:pt x="4153008" y="0"/>
                </a:lnTo>
                <a:lnTo>
                  <a:pt x="4153008" y="1933036"/>
                </a:lnTo>
                <a:lnTo>
                  <a:pt x="0" y="1933036"/>
                </a:lnTo>
                <a:lnTo>
                  <a:pt x="0" y="0"/>
                </a:lnTo>
                <a:close/>
              </a:path>
            </a:pathLst>
          </a:custGeom>
          <a:blipFill>
            <a:blip r:embed="rId10">
              <a:extLst>
                <a:ext uri="{96DAC541-7B7A-43D3-8B79-37D633B846F1}">
                  <asvg:svgBlip xmlns:asvg="http://schemas.microsoft.com/office/drawing/2016/SVG/main" r:embed="rId11"/>
                </a:ext>
              </a:extLst>
            </a:blip>
            <a:stretch>
              <a:fillRect l="-7481" t="-5808" r="-7647" b="-9321"/>
            </a:stretch>
          </a:blipFill>
        </p:spPr>
      </p:sp>
    </p:spTree>
  </p:cSld>
  <p:clrMapOvr>
    <a:masterClrMapping/>
  </p:clrMapOvr>
  <p:transition spd="fast">
    <p:push dir="l"/>
  </p:transition>
</p:sld>
</file>

<file path=ppt/slides/slide5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234371">
            <a:off x="3566086" y="-4237604"/>
            <a:ext cx="11155828" cy="18762209"/>
          </a:xfrm>
          <a:custGeom>
            <a:avLst/>
            <a:gdLst/>
            <a:ahLst/>
            <a:cxnLst/>
            <a:rect r="r" b="b" t="t" l="l"/>
            <a:pathLst>
              <a:path h="18762209" w="11155828">
                <a:moveTo>
                  <a:pt x="10275063" y="0"/>
                </a:moveTo>
                <a:lnTo>
                  <a:pt x="11155828" y="18266778"/>
                </a:lnTo>
                <a:lnTo>
                  <a:pt x="880765" y="18762208"/>
                </a:lnTo>
                <a:lnTo>
                  <a:pt x="0" y="495430"/>
                </a:lnTo>
                <a:lnTo>
                  <a:pt x="10275063" y="0"/>
                </a:lnTo>
                <a:close/>
              </a:path>
            </a:pathLst>
          </a:custGeom>
          <a:blipFill>
            <a:blip r:embed="rId2"/>
            <a:stretch>
              <a:fillRect l="-16198" t="-1284" r="-16198" b="-1284"/>
            </a:stretch>
          </a:blipFill>
        </p:spPr>
      </p:sp>
      <p:sp>
        <p:nvSpPr>
          <p:cNvPr name="Freeform 3" id="3"/>
          <p:cNvSpPr/>
          <p:nvPr/>
        </p:nvSpPr>
        <p:spPr>
          <a:xfrm flipH="false" flipV="false" rot="0">
            <a:off x="-407132" y="1902617"/>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alphaModFix amt="50000"/>
            </a:blip>
            <a:stretch>
              <a:fillRect l="0" t="0" r="0" b="0"/>
            </a:stretch>
          </a:blipFill>
          <a:ln cap="sq">
            <a:noFill/>
            <a:prstDash val="solid"/>
            <a:miter/>
          </a:ln>
        </p:spPr>
      </p:sp>
      <p:sp>
        <p:nvSpPr>
          <p:cNvPr name="AutoShape 4" id="4"/>
          <p:cNvSpPr/>
          <p:nvPr/>
        </p:nvSpPr>
        <p:spPr>
          <a:xfrm flipV="true">
            <a:off x="698400" y="1726797"/>
            <a:ext cx="16560812" cy="38099"/>
          </a:xfrm>
          <a:prstGeom prst="line">
            <a:avLst/>
          </a:prstGeom>
          <a:ln cap="flat" w="76200">
            <a:solidFill>
              <a:srgbClr val="000000"/>
            </a:solidFill>
            <a:prstDash val="solid"/>
            <a:headEnd type="none" len="sm" w="sm"/>
            <a:tailEnd type="none" len="sm" w="sm"/>
          </a:ln>
        </p:spPr>
      </p:sp>
      <p:sp>
        <p:nvSpPr>
          <p:cNvPr name="TextBox 5" id="5"/>
          <p:cNvSpPr txBox="true"/>
          <p:nvPr/>
        </p:nvSpPr>
        <p:spPr>
          <a:xfrm rot="0">
            <a:off x="0" y="248602"/>
            <a:ext cx="18288000" cy="1052195"/>
          </a:xfrm>
          <a:prstGeom prst="rect">
            <a:avLst/>
          </a:prstGeom>
        </p:spPr>
        <p:txBody>
          <a:bodyPr anchor="t" rtlCol="false" tIns="0" lIns="0" bIns="0" rIns="0">
            <a:spAutoFit/>
          </a:bodyPr>
          <a:lstStyle/>
          <a:p>
            <a:pPr algn="l">
              <a:lnSpc>
                <a:spcPts val="8680"/>
              </a:lnSpc>
            </a:pPr>
            <a:r>
              <a:rPr lang="en-US" sz="6200" b="true">
                <a:solidFill>
                  <a:srgbClr val="000000"/>
                </a:solidFill>
                <a:latin typeface="Noto Sans Bold"/>
                <a:ea typeface="Noto Sans Bold"/>
                <a:cs typeface="Noto Sans Bold"/>
                <a:sym typeface="Noto Sans Bold"/>
              </a:rPr>
              <a:t>PHÂN QUYỀN VÀ BẢO MẬT</a:t>
            </a:r>
          </a:p>
        </p:txBody>
      </p:sp>
      <p:sp>
        <p:nvSpPr>
          <p:cNvPr name="Freeform 6" id="6"/>
          <p:cNvSpPr/>
          <p:nvPr/>
        </p:nvSpPr>
        <p:spPr>
          <a:xfrm flipH="false" flipV="false" rot="3215950">
            <a:off x="-366965" y="-2159176"/>
            <a:ext cx="4456085" cy="4318351"/>
          </a:xfrm>
          <a:custGeom>
            <a:avLst/>
            <a:gdLst/>
            <a:ahLst/>
            <a:cxnLst/>
            <a:rect r="r" b="b" t="t" l="l"/>
            <a:pathLst>
              <a:path h="4318351" w="4456085">
                <a:moveTo>
                  <a:pt x="0" y="0"/>
                </a:moveTo>
                <a:lnTo>
                  <a:pt x="4456085" y="0"/>
                </a:lnTo>
                <a:lnTo>
                  <a:pt x="4456085" y="4318352"/>
                </a:lnTo>
                <a:lnTo>
                  <a:pt x="0" y="431835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AutoShape 7" id="7"/>
          <p:cNvSpPr/>
          <p:nvPr/>
        </p:nvSpPr>
        <p:spPr>
          <a:xfrm rot="0">
            <a:off x="-790258" y="1902617"/>
            <a:ext cx="19149227" cy="8893156"/>
          </a:xfrm>
          <a:prstGeom prst="rect">
            <a:avLst/>
          </a:prstGeom>
          <a:solidFill>
            <a:srgbClr val="EDECE7"/>
          </a:solidFill>
        </p:spPr>
      </p:sp>
      <p:sp>
        <p:nvSpPr>
          <p:cNvPr name="Freeform 8" id="8"/>
          <p:cNvSpPr/>
          <p:nvPr/>
        </p:nvSpPr>
        <p:spPr>
          <a:xfrm flipH="false" flipV="false" rot="903222">
            <a:off x="16448732" y="1549009"/>
            <a:ext cx="2239957" cy="707216"/>
          </a:xfrm>
          <a:custGeom>
            <a:avLst/>
            <a:gdLst/>
            <a:ahLst/>
            <a:cxnLst/>
            <a:rect r="r" b="b" t="t" l="l"/>
            <a:pathLst>
              <a:path h="707216" w="2239957">
                <a:moveTo>
                  <a:pt x="0" y="0"/>
                </a:moveTo>
                <a:lnTo>
                  <a:pt x="2239957" y="0"/>
                </a:lnTo>
                <a:lnTo>
                  <a:pt x="2239957" y="707216"/>
                </a:lnTo>
                <a:lnTo>
                  <a:pt x="0" y="707216"/>
                </a:lnTo>
                <a:lnTo>
                  <a:pt x="0" y="0"/>
                </a:lnTo>
                <a:close/>
              </a:path>
            </a:pathLst>
          </a:custGeom>
          <a:blipFill>
            <a:blip r:embed="rId6"/>
            <a:stretch>
              <a:fillRect l="0" t="0" r="0" b="0"/>
            </a:stretch>
          </a:blipFill>
        </p:spPr>
      </p:sp>
      <p:sp>
        <p:nvSpPr>
          <p:cNvPr name="TextBox 9" id="9"/>
          <p:cNvSpPr txBox="true"/>
          <p:nvPr/>
        </p:nvSpPr>
        <p:spPr>
          <a:xfrm rot="0">
            <a:off x="214018" y="2830251"/>
            <a:ext cx="17859964" cy="5843414"/>
          </a:xfrm>
          <a:prstGeom prst="rect">
            <a:avLst/>
          </a:prstGeom>
        </p:spPr>
        <p:txBody>
          <a:bodyPr anchor="t" rtlCol="false" tIns="0" lIns="0" bIns="0" rIns="0">
            <a:spAutoFit/>
          </a:bodyPr>
          <a:lstStyle/>
          <a:p>
            <a:pPr algn="just">
              <a:lnSpc>
                <a:spcPts val="6635"/>
              </a:lnSpc>
              <a:spcBef>
                <a:spcPct val="0"/>
              </a:spcBef>
            </a:pPr>
            <a:r>
              <a:rPr lang="en-US" sz="4739">
                <a:solidFill>
                  <a:srgbClr val="000000"/>
                </a:solidFill>
                <a:latin typeface="Noto Sans"/>
                <a:ea typeface="Noto Sans"/>
                <a:cs typeface="Noto Sans"/>
                <a:sym typeface="Noto Sans"/>
              </a:rPr>
              <a:t>User / Role trên SQL Server: mỗi client có quyền khác nhau.</a:t>
            </a:r>
          </a:p>
          <a:p>
            <a:pPr algn="just">
              <a:lnSpc>
                <a:spcPts val="6635"/>
              </a:lnSpc>
              <a:spcBef>
                <a:spcPct val="0"/>
              </a:spcBef>
            </a:pPr>
            <a:r>
              <a:rPr lang="en-US" sz="4739">
                <a:solidFill>
                  <a:srgbClr val="000000"/>
                </a:solidFill>
                <a:latin typeface="Noto Sans"/>
                <a:ea typeface="Noto Sans"/>
                <a:cs typeface="Noto Sans"/>
                <a:sym typeface="Noto Sans"/>
              </a:rPr>
              <a:t>Mức quyền:</a:t>
            </a:r>
          </a:p>
          <a:p>
            <a:pPr algn="just" marL="1023248" indent="-511624" lvl="1">
              <a:lnSpc>
                <a:spcPts val="6635"/>
              </a:lnSpc>
              <a:buFont typeface="Arial"/>
              <a:buChar char="•"/>
            </a:pPr>
            <a:r>
              <a:rPr lang="en-US" sz="4739">
                <a:solidFill>
                  <a:srgbClr val="000000"/>
                </a:solidFill>
                <a:latin typeface="Noto Sans"/>
                <a:ea typeface="Noto Sans"/>
                <a:cs typeface="Noto Sans"/>
                <a:sym typeface="Noto Sans"/>
              </a:rPr>
              <a:t>Nhân viên</a:t>
            </a:r>
          </a:p>
          <a:p>
            <a:pPr algn="just" marL="1023248" indent="-511624" lvl="1">
              <a:lnSpc>
                <a:spcPts val="6635"/>
              </a:lnSpc>
              <a:buFont typeface="Arial"/>
              <a:buChar char="•"/>
            </a:pPr>
            <a:r>
              <a:rPr lang="en-US" sz="4739">
                <a:solidFill>
                  <a:srgbClr val="000000"/>
                </a:solidFill>
                <a:latin typeface="Noto Sans"/>
                <a:ea typeface="Noto Sans"/>
                <a:cs typeface="Noto Sans"/>
                <a:sym typeface="Noto Sans"/>
              </a:rPr>
              <a:t>Quản lý</a:t>
            </a:r>
          </a:p>
          <a:p>
            <a:pPr algn="just" marL="1023248" indent="-511624" lvl="1">
              <a:lnSpc>
                <a:spcPts val="6635"/>
              </a:lnSpc>
              <a:buFont typeface="Arial"/>
              <a:buChar char="•"/>
            </a:pPr>
            <a:r>
              <a:rPr lang="en-US" sz="4739">
                <a:solidFill>
                  <a:srgbClr val="000000"/>
                </a:solidFill>
                <a:latin typeface="Noto Sans"/>
                <a:ea typeface="Noto Sans"/>
                <a:cs typeface="Noto Sans"/>
                <a:sym typeface="Noto Sans"/>
              </a:rPr>
              <a:t>Khách hàng</a:t>
            </a:r>
          </a:p>
          <a:p>
            <a:pPr algn="just">
              <a:lnSpc>
                <a:spcPts val="6635"/>
              </a:lnSpc>
              <a:spcBef>
                <a:spcPct val="0"/>
              </a:spcBef>
            </a:pPr>
            <a:r>
              <a:rPr lang="en-US" sz="4739">
                <a:solidFill>
                  <a:srgbClr val="000000"/>
                </a:solidFill>
                <a:latin typeface="Noto Sans"/>
                <a:ea typeface="Noto Sans"/>
                <a:cs typeface="Noto Sans"/>
                <a:sym typeface="Noto Sans"/>
              </a:rPr>
              <a:t>Trigger / Procedure / Transaction kiểm soát các thao tác quan trọng, ví dụ: giá sách, phiếu nhập, rollback khi lỗi.</a:t>
            </a:r>
          </a:p>
        </p:txBody>
      </p:sp>
      <p:sp>
        <p:nvSpPr>
          <p:cNvPr name="TextBox 10" id="10"/>
          <p:cNvSpPr txBox="true"/>
          <p:nvPr/>
        </p:nvSpPr>
        <p:spPr>
          <a:xfrm rot="0">
            <a:off x="17342664" y="9182100"/>
            <a:ext cx="541020" cy="573406"/>
          </a:xfrm>
          <a:prstGeom prst="rect">
            <a:avLst/>
          </a:prstGeom>
        </p:spPr>
        <p:txBody>
          <a:bodyPr anchor="t" rtlCol="false" tIns="0" lIns="0" bIns="0" rIns="0">
            <a:spAutoFit/>
          </a:bodyPr>
          <a:lstStyle/>
          <a:p>
            <a:pPr algn="ctr">
              <a:lnSpc>
                <a:spcPts val="4619"/>
              </a:lnSpc>
              <a:spcBef>
                <a:spcPct val="0"/>
              </a:spcBef>
            </a:pPr>
            <a:r>
              <a:rPr lang="en-US" sz="3299">
                <a:solidFill>
                  <a:srgbClr val="5B4F47"/>
                </a:solidFill>
                <a:latin typeface="Open Sauce"/>
                <a:ea typeface="Open Sauce"/>
                <a:cs typeface="Open Sauce"/>
                <a:sym typeface="Open Sauce"/>
              </a:rPr>
              <a:t>56</a:t>
            </a:r>
          </a:p>
        </p:txBody>
      </p:sp>
    </p:spTree>
  </p:cSld>
  <p:clrMapOvr>
    <a:masterClrMapping/>
  </p:clrMapOvr>
  <p:transition spd="fast">
    <p:push dir="l"/>
  </p:transition>
</p:sld>
</file>

<file path=ppt/slides/slide5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234371">
            <a:off x="3566086" y="-4237604"/>
            <a:ext cx="11155828" cy="18762209"/>
          </a:xfrm>
          <a:custGeom>
            <a:avLst/>
            <a:gdLst/>
            <a:ahLst/>
            <a:cxnLst/>
            <a:rect r="r" b="b" t="t" l="l"/>
            <a:pathLst>
              <a:path h="18762209" w="11155828">
                <a:moveTo>
                  <a:pt x="10275063" y="0"/>
                </a:moveTo>
                <a:lnTo>
                  <a:pt x="11155828" y="18266778"/>
                </a:lnTo>
                <a:lnTo>
                  <a:pt x="880765" y="18762208"/>
                </a:lnTo>
                <a:lnTo>
                  <a:pt x="0" y="495430"/>
                </a:lnTo>
                <a:lnTo>
                  <a:pt x="10275063" y="0"/>
                </a:lnTo>
                <a:close/>
              </a:path>
            </a:pathLst>
          </a:custGeom>
          <a:blipFill>
            <a:blip r:embed="rId2"/>
            <a:stretch>
              <a:fillRect l="-16198" t="-1284" r="-16198" b="-1284"/>
            </a:stretch>
          </a:blipFill>
        </p:spPr>
      </p:sp>
      <p:sp>
        <p:nvSpPr>
          <p:cNvPr name="Freeform 3" id="3"/>
          <p:cNvSpPr/>
          <p:nvPr/>
        </p:nvSpPr>
        <p:spPr>
          <a:xfrm flipH="false" flipV="false" rot="0">
            <a:off x="-407132" y="1902617"/>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alphaModFix amt="50000"/>
            </a:blip>
            <a:stretch>
              <a:fillRect l="0" t="0" r="0" b="0"/>
            </a:stretch>
          </a:blipFill>
          <a:ln cap="sq">
            <a:noFill/>
            <a:prstDash val="solid"/>
            <a:miter/>
          </a:ln>
        </p:spPr>
      </p:sp>
      <p:sp>
        <p:nvSpPr>
          <p:cNvPr name="TextBox 4" id="4"/>
          <p:cNvSpPr txBox="true"/>
          <p:nvPr/>
        </p:nvSpPr>
        <p:spPr>
          <a:xfrm rot="0">
            <a:off x="5649201" y="2574726"/>
            <a:ext cx="6989597" cy="4956572"/>
          </a:xfrm>
          <a:prstGeom prst="rect">
            <a:avLst/>
          </a:prstGeom>
        </p:spPr>
        <p:txBody>
          <a:bodyPr anchor="t" rtlCol="false" tIns="0" lIns="0" bIns="0" rIns="0">
            <a:spAutoFit/>
          </a:bodyPr>
          <a:lstStyle/>
          <a:p>
            <a:pPr algn="ctr">
              <a:lnSpc>
                <a:spcPts val="13249"/>
              </a:lnSpc>
            </a:pPr>
            <a:r>
              <a:rPr lang="en-US" sz="9463" b="true">
                <a:solidFill>
                  <a:srgbClr val="000000"/>
                </a:solidFill>
                <a:latin typeface="Noto Sans Bold"/>
                <a:ea typeface="Noto Sans Bold"/>
                <a:cs typeface="Noto Sans Bold"/>
                <a:sym typeface="Noto Sans Bold"/>
              </a:rPr>
              <a:t>THANKS</a:t>
            </a:r>
          </a:p>
          <a:p>
            <a:pPr algn="ctr">
              <a:lnSpc>
                <a:spcPts val="13249"/>
              </a:lnSpc>
            </a:pPr>
            <a:r>
              <a:rPr lang="en-US" sz="9463" b="true">
                <a:solidFill>
                  <a:srgbClr val="000000"/>
                </a:solidFill>
                <a:latin typeface="Noto Sans Bold"/>
                <a:ea typeface="Noto Sans Bold"/>
                <a:cs typeface="Noto Sans Bold"/>
                <a:sym typeface="Noto Sans Bold"/>
              </a:rPr>
              <a:t>FOR</a:t>
            </a:r>
          </a:p>
          <a:p>
            <a:pPr algn="ctr">
              <a:lnSpc>
                <a:spcPts val="13249"/>
              </a:lnSpc>
            </a:pPr>
            <a:r>
              <a:rPr lang="en-US" sz="9463" b="true">
                <a:solidFill>
                  <a:srgbClr val="000000"/>
                </a:solidFill>
                <a:latin typeface="Noto Sans Bold"/>
                <a:ea typeface="Noto Sans Bold"/>
                <a:cs typeface="Noto Sans Bold"/>
                <a:sym typeface="Noto Sans Bold"/>
              </a:rPr>
              <a:t>WATCHING</a:t>
            </a:r>
          </a:p>
        </p:txBody>
      </p:sp>
      <p:sp>
        <p:nvSpPr>
          <p:cNvPr name="Freeform 5" id="5"/>
          <p:cNvSpPr/>
          <p:nvPr/>
        </p:nvSpPr>
        <p:spPr>
          <a:xfrm flipH="false" flipV="false" rot="3215950">
            <a:off x="-366965" y="-2159176"/>
            <a:ext cx="4456085" cy="4318351"/>
          </a:xfrm>
          <a:custGeom>
            <a:avLst/>
            <a:gdLst/>
            <a:ahLst/>
            <a:cxnLst/>
            <a:rect r="r" b="b" t="t" l="l"/>
            <a:pathLst>
              <a:path h="4318351" w="4456085">
                <a:moveTo>
                  <a:pt x="0" y="0"/>
                </a:moveTo>
                <a:lnTo>
                  <a:pt x="4456085" y="0"/>
                </a:lnTo>
                <a:lnTo>
                  <a:pt x="4456085" y="4318352"/>
                </a:lnTo>
                <a:lnTo>
                  <a:pt x="0" y="431835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903222">
            <a:off x="16448732" y="1549009"/>
            <a:ext cx="2239957" cy="707216"/>
          </a:xfrm>
          <a:custGeom>
            <a:avLst/>
            <a:gdLst/>
            <a:ahLst/>
            <a:cxnLst/>
            <a:rect r="r" b="b" t="t" l="l"/>
            <a:pathLst>
              <a:path h="707216" w="2239957">
                <a:moveTo>
                  <a:pt x="0" y="0"/>
                </a:moveTo>
                <a:lnTo>
                  <a:pt x="2239957" y="0"/>
                </a:lnTo>
                <a:lnTo>
                  <a:pt x="2239957" y="707216"/>
                </a:lnTo>
                <a:lnTo>
                  <a:pt x="0" y="707216"/>
                </a:lnTo>
                <a:lnTo>
                  <a:pt x="0" y="0"/>
                </a:lnTo>
                <a:close/>
              </a:path>
            </a:pathLst>
          </a:custGeom>
          <a:blipFill>
            <a:blip r:embed="rId6"/>
            <a:stretch>
              <a:fillRect l="0" t="0" r="0" b="0"/>
            </a:stretch>
          </a:blipFill>
        </p:spPr>
      </p:sp>
    </p:spTree>
  </p:cSld>
  <p:clrMapOvr>
    <a:masterClrMapping/>
  </p:clrMapOvr>
  <p:transition spd="fast">
    <p:push dir="l"/>
  </p:transition>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234371">
            <a:off x="3566086" y="-4237604"/>
            <a:ext cx="11155828" cy="18762209"/>
          </a:xfrm>
          <a:custGeom>
            <a:avLst/>
            <a:gdLst/>
            <a:ahLst/>
            <a:cxnLst/>
            <a:rect r="r" b="b" t="t" l="l"/>
            <a:pathLst>
              <a:path h="18762209" w="11155828">
                <a:moveTo>
                  <a:pt x="10275063" y="0"/>
                </a:moveTo>
                <a:lnTo>
                  <a:pt x="11155828" y="18266778"/>
                </a:lnTo>
                <a:lnTo>
                  <a:pt x="880765" y="18762208"/>
                </a:lnTo>
                <a:lnTo>
                  <a:pt x="0" y="495430"/>
                </a:lnTo>
                <a:lnTo>
                  <a:pt x="10275063" y="0"/>
                </a:lnTo>
                <a:close/>
              </a:path>
            </a:pathLst>
          </a:custGeom>
          <a:blipFill>
            <a:blip r:embed="rId2"/>
            <a:stretch>
              <a:fillRect l="-16198" t="-1284" r="-16198" b="-1284"/>
            </a:stretch>
          </a:blipFill>
        </p:spPr>
      </p:sp>
      <p:sp>
        <p:nvSpPr>
          <p:cNvPr name="Freeform 3" id="3"/>
          <p:cNvSpPr/>
          <p:nvPr/>
        </p:nvSpPr>
        <p:spPr>
          <a:xfrm flipH="false" flipV="false" rot="3215950">
            <a:off x="-495956" y="-920638"/>
            <a:ext cx="4456085" cy="4318351"/>
          </a:xfrm>
          <a:custGeom>
            <a:avLst/>
            <a:gdLst/>
            <a:ahLst/>
            <a:cxnLst/>
            <a:rect r="r" b="b" t="t" l="l"/>
            <a:pathLst>
              <a:path h="4318351" w="4456085">
                <a:moveTo>
                  <a:pt x="0" y="0"/>
                </a:moveTo>
                <a:lnTo>
                  <a:pt x="4456085" y="0"/>
                </a:lnTo>
                <a:lnTo>
                  <a:pt x="4456085" y="4318352"/>
                </a:lnTo>
                <a:lnTo>
                  <a:pt x="0" y="431835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4" id="4"/>
          <p:cNvSpPr/>
          <p:nvPr/>
        </p:nvSpPr>
        <p:spPr>
          <a:xfrm rot="0">
            <a:off x="-407132" y="3400167"/>
            <a:ext cx="19149227" cy="6426203"/>
          </a:xfrm>
          <a:prstGeom prst="rect">
            <a:avLst/>
          </a:prstGeom>
          <a:solidFill>
            <a:srgbClr val="EDECE7"/>
          </a:solidFill>
        </p:spPr>
      </p:sp>
      <p:sp>
        <p:nvSpPr>
          <p:cNvPr name="Freeform 5" id="5"/>
          <p:cNvSpPr/>
          <p:nvPr/>
        </p:nvSpPr>
        <p:spPr>
          <a:xfrm flipH="false" flipV="false" rot="903222">
            <a:off x="14874904" y="9112414"/>
            <a:ext cx="2239957" cy="707216"/>
          </a:xfrm>
          <a:custGeom>
            <a:avLst/>
            <a:gdLst/>
            <a:ahLst/>
            <a:cxnLst/>
            <a:rect r="r" b="b" t="t" l="l"/>
            <a:pathLst>
              <a:path h="707216" w="2239957">
                <a:moveTo>
                  <a:pt x="0" y="0"/>
                </a:moveTo>
                <a:lnTo>
                  <a:pt x="2239957" y="0"/>
                </a:lnTo>
                <a:lnTo>
                  <a:pt x="2239957" y="707217"/>
                </a:lnTo>
                <a:lnTo>
                  <a:pt x="0" y="707217"/>
                </a:lnTo>
                <a:lnTo>
                  <a:pt x="0" y="0"/>
                </a:lnTo>
                <a:close/>
              </a:path>
            </a:pathLst>
          </a:custGeom>
          <a:blipFill>
            <a:blip r:embed="rId5"/>
            <a:stretch>
              <a:fillRect l="0" t="0" r="0" b="0"/>
            </a:stretch>
          </a:blipFill>
        </p:spPr>
      </p:sp>
      <p:sp>
        <p:nvSpPr>
          <p:cNvPr name="AutoShape 6" id="6"/>
          <p:cNvSpPr/>
          <p:nvPr/>
        </p:nvSpPr>
        <p:spPr>
          <a:xfrm flipV="true">
            <a:off x="698400" y="1726797"/>
            <a:ext cx="16560812" cy="38099"/>
          </a:xfrm>
          <a:prstGeom prst="line">
            <a:avLst/>
          </a:prstGeom>
          <a:ln cap="flat" w="76200">
            <a:solidFill>
              <a:srgbClr val="000000"/>
            </a:solidFill>
            <a:prstDash val="solid"/>
            <a:headEnd type="none" len="sm" w="sm"/>
            <a:tailEnd type="none" len="sm" w="sm"/>
          </a:ln>
        </p:spPr>
      </p:sp>
      <p:grpSp>
        <p:nvGrpSpPr>
          <p:cNvPr name="Group 7" id="7"/>
          <p:cNvGrpSpPr/>
          <p:nvPr/>
        </p:nvGrpSpPr>
        <p:grpSpPr>
          <a:xfrm rot="0">
            <a:off x="1028700" y="2384881"/>
            <a:ext cx="5026555" cy="7432404"/>
            <a:chOff x="0" y="0"/>
            <a:chExt cx="4489857" cy="6638829"/>
          </a:xfrm>
        </p:grpSpPr>
        <p:sp>
          <p:nvSpPr>
            <p:cNvPr name="Freeform 8" id="8"/>
            <p:cNvSpPr/>
            <p:nvPr/>
          </p:nvSpPr>
          <p:spPr>
            <a:xfrm flipH="false" flipV="false" rot="0">
              <a:off x="0" y="0"/>
              <a:ext cx="4489857" cy="6638829"/>
            </a:xfrm>
            <a:custGeom>
              <a:avLst/>
              <a:gdLst/>
              <a:ahLst/>
              <a:cxnLst/>
              <a:rect r="r" b="b" t="t" l="l"/>
              <a:pathLst>
                <a:path h="6638829" w="4489857">
                  <a:moveTo>
                    <a:pt x="22991" y="0"/>
                  </a:moveTo>
                  <a:lnTo>
                    <a:pt x="4466866" y="0"/>
                  </a:lnTo>
                  <a:cubicBezTo>
                    <a:pt x="4479564" y="0"/>
                    <a:pt x="4489857" y="10293"/>
                    <a:pt x="4489857" y="22991"/>
                  </a:cubicBezTo>
                  <a:lnTo>
                    <a:pt x="4489857" y="6615838"/>
                  </a:lnTo>
                  <a:cubicBezTo>
                    <a:pt x="4489857" y="6628536"/>
                    <a:pt x="4479564" y="6638829"/>
                    <a:pt x="4466866" y="6638829"/>
                  </a:cubicBezTo>
                  <a:lnTo>
                    <a:pt x="22991" y="6638829"/>
                  </a:lnTo>
                  <a:cubicBezTo>
                    <a:pt x="10293" y="6638829"/>
                    <a:pt x="0" y="6628536"/>
                    <a:pt x="0" y="6615838"/>
                  </a:cubicBezTo>
                  <a:lnTo>
                    <a:pt x="0" y="22991"/>
                  </a:lnTo>
                  <a:cubicBezTo>
                    <a:pt x="0" y="10293"/>
                    <a:pt x="10293" y="0"/>
                    <a:pt x="22991" y="0"/>
                  </a:cubicBezTo>
                  <a:close/>
                </a:path>
              </a:pathLst>
            </a:custGeom>
            <a:solidFill>
              <a:srgbClr val="FFFFFF">
                <a:alpha val="49804"/>
              </a:srgbClr>
            </a:solidFill>
            <a:ln w="28575" cap="sq">
              <a:solidFill>
                <a:srgbClr val="000000">
                  <a:alpha val="49804"/>
                </a:srgbClr>
              </a:solidFill>
              <a:prstDash val="solid"/>
              <a:miter/>
            </a:ln>
          </p:spPr>
        </p:sp>
        <p:sp>
          <p:nvSpPr>
            <p:cNvPr name="TextBox 9" id="9"/>
            <p:cNvSpPr txBox="true"/>
            <p:nvPr/>
          </p:nvSpPr>
          <p:spPr>
            <a:xfrm>
              <a:off x="0" y="-47625"/>
              <a:ext cx="4489857" cy="6686454"/>
            </a:xfrm>
            <a:prstGeom prst="rect">
              <a:avLst/>
            </a:prstGeom>
          </p:spPr>
          <p:txBody>
            <a:bodyPr anchor="ctr" rtlCol="false" tIns="50800" lIns="50800" bIns="50800" rIns="50800"/>
            <a:lstStyle/>
            <a:p>
              <a:pPr algn="r">
                <a:lnSpc>
                  <a:spcPts val="3359"/>
                </a:lnSpc>
              </a:pPr>
            </a:p>
          </p:txBody>
        </p:sp>
      </p:grpSp>
      <p:grpSp>
        <p:nvGrpSpPr>
          <p:cNvPr name="Group 10" id="10"/>
          <p:cNvGrpSpPr/>
          <p:nvPr/>
        </p:nvGrpSpPr>
        <p:grpSpPr>
          <a:xfrm rot="0">
            <a:off x="6493024" y="2384881"/>
            <a:ext cx="5026555" cy="7432404"/>
            <a:chOff x="0" y="0"/>
            <a:chExt cx="4489857" cy="6638829"/>
          </a:xfrm>
        </p:grpSpPr>
        <p:sp>
          <p:nvSpPr>
            <p:cNvPr name="Freeform 11" id="11"/>
            <p:cNvSpPr/>
            <p:nvPr/>
          </p:nvSpPr>
          <p:spPr>
            <a:xfrm flipH="false" flipV="false" rot="0">
              <a:off x="0" y="0"/>
              <a:ext cx="4489857" cy="6638829"/>
            </a:xfrm>
            <a:custGeom>
              <a:avLst/>
              <a:gdLst/>
              <a:ahLst/>
              <a:cxnLst/>
              <a:rect r="r" b="b" t="t" l="l"/>
              <a:pathLst>
                <a:path h="6638829" w="4489857">
                  <a:moveTo>
                    <a:pt x="22991" y="0"/>
                  </a:moveTo>
                  <a:lnTo>
                    <a:pt x="4466866" y="0"/>
                  </a:lnTo>
                  <a:cubicBezTo>
                    <a:pt x="4479564" y="0"/>
                    <a:pt x="4489857" y="10293"/>
                    <a:pt x="4489857" y="22991"/>
                  </a:cubicBezTo>
                  <a:lnTo>
                    <a:pt x="4489857" y="6615838"/>
                  </a:lnTo>
                  <a:cubicBezTo>
                    <a:pt x="4489857" y="6628536"/>
                    <a:pt x="4479564" y="6638829"/>
                    <a:pt x="4466866" y="6638829"/>
                  </a:cubicBezTo>
                  <a:lnTo>
                    <a:pt x="22991" y="6638829"/>
                  </a:lnTo>
                  <a:cubicBezTo>
                    <a:pt x="10293" y="6638829"/>
                    <a:pt x="0" y="6628536"/>
                    <a:pt x="0" y="6615838"/>
                  </a:cubicBezTo>
                  <a:lnTo>
                    <a:pt x="0" y="22991"/>
                  </a:lnTo>
                  <a:cubicBezTo>
                    <a:pt x="0" y="10293"/>
                    <a:pt x="10293" y="0"/>
                    <a:pt x="22991" y="0"/>
                  </a:cubicBezTo>
                  <a:close/>
                </a:path>
              </a:pathLst>
            </a:custGeom>
            <a:solidFill>
              <a:srgbClr val="FFFFFF">
                <a:alpha val="49804"/>
              </a:srgbClr>
            </a:solidFill>
            <a:ln w="28575" cap="sq">
              <a:solidFill>
                <a:srgbClr val="000000">
                  <a:alpha val="49804"/>
                </a:srgbClr>
              </a:solidFill>
              <a:prstDash val="solid"/>
              <a:miter/>
            </a:ln>
          </p:spPr>
        </p:sp>
        <p:sp>
          <p:nvSpPr>
            <p:cNvPr name="TextBox 12" id="12"/>
            <p:cNvSpPr txBox="true"/>
            <p:nvPr/>
          </p:nvSpPr>
          <p:spPr>
            <a:xfrm>
              <a:off x="0" y="-47625"/>
              <a:ext cx="4489857" cy="6686454"/>
            </a:xfrm>
            <a:prstGeom prst="rect">
              <a:avLst/>
            </a:prstGeom>
          </p:spPr>
          <p:txBody>
            <a:bodyPr anchor="ctr" rtlCol="false" tIns="50800" lIns="50800" bIns="50800" rIns="50800"/>
            <a:lstStyle/>
            <a:p>
              <a:pPr algn="ctr">
                <a:lnSpc>
                  <a:spcPts val="3359"/>
                </a:lnSpc>
              </a:pPr>
            </a:p>
          </p:txBody>
        </p:sp>
      </p:grpSp>
      <p:grpSp>
        <p:nvGrpSpPr>
          <p:cNvPr name="Group 13" id="13"/>
          <p:cNvGrpSpPr/>
          <p:nvPr/>
        </p:nvGrpSpPr>
        <p:grpSpPr>
          <a:xfrm rot="0">
            <a:off x="11957348" y="2384881"/>
            <a:ext cx="5026555" cy="7432404"/>
            <a:chOff x="0" y="0"/>
            <a:chExt cx="4489857" cy="6638829"/>
          </a:xfrm>
        </p:grpSpPr>
        <p:sp>
          <p:nvSpPr>
            <p:cNvPr name="Freeform 14" id="14"/>
            <p:cNvSpPr/>
            <p:nvPr/>
          </p:nvSpPr>
          <p:spPr>
            <a:xfrm flipH="false" flipV="false" rot="0">
              <a:off x="0" y="0"/>
              <a:ext cx="4489857" cy="6638829"/>
            </a:xfrm>
            <a:custGeom>
              <a:avLst/>
              <a:gdLst/>
              <a:ahLst/>
              <a:cxnLst/>
              <a:rect r="r" b="b" t="t" l="l"/>
              <a:pathLst>
                <a:path h="6638829" w="4489857">
                  <a:moveTo>
                    <a:pt x="22991" y="0"/>
                  </a:moveTo>
                  <a:lnTo>
                    <a:pt x="4466866" y="0"/>
                  </a:lnTo>
                  <a:cubicBezTo>
                    <a:pt x="4479564" y="0"/>
                    <a:pt x="4489857" y="10293"/>
                    <a:pt x="4489857" y="22991"/>
                  </a:cubicBezTo>
                  <a:lnTo>
                    <a:pt x="4489857" y="6615838"/>
                  </a:lnTo>
                  <a:cubicBezTo>
                    <a:pt x="4489857" y="6628536"/>
                    <a:pt x="4479564" y="6638829"/>
                    <a:pt x="4466866" y="6638829"/>
                  </a:cubicBezTo>
                  <a:lnTo>
                    <a:pt x="22991" y="6638829"/>
                  </a:lnTo>
                  <a:cubicBezTo>
                    <a:pt x="10293" y="6638829"/>
                    <a:pt x="0" y="6628536"/>
                    <a:pt x="0" y="6615838"/>
                  </a:cubicBezTo>
                  <a:lnTo>
                    <a:pt x="0" y="22991"/>
                  </a:lnTo>
                  <a:cubicBezTo>
                    <a:pt x="0" y="10293"/>
                    <a:pt x="10293" y="0"/>
                    <a:pt x="22991" y="0"/>
                  </a:cubicBezTo>
                  <a:close/>
                </a:path>
              </a:pathLst>
            </a:custGeom>
            <a:solidFill>
              <a:srgbClr val="FFFFFF">
                <a:alpha val="49804"/>
              </a:srgbClr>
            </a:solidFill>
            <a:ln w="28575" cap="sq">
              <a:solidFill>
                <a:srgbClr val="000000">
                  <a:alpha val="49804"/>
                </a:srgbClr>
              </a:solidFill>
              <a:prstDash val="solid"/>
              <a:miter/>
            </a:ln>
          </p:spPr>
        </p:sp>
        <p:sp>
          <p:nvSpPr>
            <p:cNvPr name="TextBox 15" id="15"/>
            <p:cNvSpPr txBox="true"/>
            <p:nvPr/>
          </p:nvSpPr>
          <p:spPr>
            <a:xfrm>
              <a:off x="0" y="-47625"/>
              <a:ext cx="4489857" cy="6686454"/>
            </a:xfrm>
            <a:prstGeom prst="rect">
              <a:avLst/>
            </a:prstGeom>
          </p:spPr>
          <p:txBody>
            <a:bodyPr anchor="ctr" rtlCol="false" tIns="50800" lIns="50800" bIns="50800" rIns="50800"/>
            <a:lstStyle/>
            <a:p>
              <a:pPr algn="ctr">
                <a:lnSpc>
                  <a:spcPts val="3359"/>
                </a:lnSpc>
              </a:pPr>
              <a:r>
                <a:rPr lang="en-US" sz="2400" spc="240">
                  <a:solidFill>
                    <a:srgbClr val="FFFFFF">
                      <a:alpha val="49804"/>
                    </a:srgbClr>
                  </a:solidFill>
                  <a:latin typeface="Open Sauce"/>
                  <a:ea typeface="Open Sauce"/>
                  <a:cs typeface="Open Sauce"/>
                  <a:sym typeface="Open Sauce"/>
                </a:rPr>
                <a:t>TRA CỨU THÔNG TIN SÁCH.</a:t>
              </a:r>
            </a:p>
            <a:p>
              <a:pPr algn="ctr">
                <a:lnSpc>
                  <a:spcPts val="3359"/>
                </a:lnSpc>
              </a:pPr>
              <a:r>
                <a:rPr lang="en-US" sz="2400" spc="240">
                  <a:solidFill>
                    <a:srgbClr val="FFFFFF">
                      <a:alpha val="49804"/>
                    </a:srgbClr>
                  </a:solidFill>
                  <a:latin typeface="Open Sauce"/>
                  <a:ea typeface="Open Sauce"/>
                  <a:cs typeface="Open Sauce"/>
                  <a:sym typeface="Open Sauce"/>
                </a:rPr>
                <a:t>TRA CỨU THÔNG TIN SÁCH.</a:t>
              </a:r>
            </a:p>
            <a:p>
              <a:pPr algn="ctr">
                <a:lnSpc>
                  <a:spcPts val="3359"/>
                </a:lnSpc>
              </a:pPr>
            </a:p>
          </p:txBody>
        </p:sp>
      </p:grpSp>
      <p:sp>
        <p:nvSpPr>
          <p:cNvPr name="Freeform 16" id="16"/>
          <p:cNvSpPr/>
          <p:nvPr/>
        </p:nvSpPr>
        <p:spPr>
          <a:xfrm flipH="false" flipV="false" rot="0">
            <a:off x="2857937" y="2778960"/>
            <a:ext cx="1368081" cy="1068814"/>
          </a:xfrm>
          <a:custGeom>
            <a:avLst/>
            <a:gdLst/>
            <a:ahLst/>
            <a:cxnLst/>
            <a:rect r="r" b="b" t="t" l="l"/>
            <a:pathLst>
              <a:path h="1068814" w="1368081">
                <a:moveTo>
                  <a:pt x="0" y="0"/>
                </a:moveTo>
                <a:lnTo>
                  <a:pt x="1368081" y="0"/>
                </a:lnTo>
                <a:lnTo>
                  <a:pt x="1368081" y="1068814"/>
                </a:lnTo>
                <a:lnTo>
                  <a:pt x="0" y="1068814"/>
                </a:lnTo>
                <a:lnTo>
                  <a:pt x="0" y="0"/>
                </a:lnTo>
                <a:close/>
              </a:path>
            </a:pathLst>
          </a:custGeom>
          <a:blipFill>
            <a:blip r:embed="rId6"/>
            <a:stretch>
              <a:fillRect l="0" t="0" r="0" b="0"/>
            </a:stretch>
          </a:blipFill>
        </p:spPr>
      </p:sp>
      <p:sp>
        <p:nvSpPr>
          <p:cNvPr name="Freeform 17" id="17"/>
          <p:cNvSpPr/>
          <p:nvPr/>
        </p:nvSpPr>
        <p:spPr>
          <a:xfrm flipH="false" flipV="false" rot="0">
            <a:off x="8216959" y="2778960"/>
            <a:ext cx="1408295" cy="1235346"/>
          </a:xfrm>
          <a:custGeom>
            <a:avLst/>
            <a:gdLst/>
            <a:ahLst/>
            <a:cxnLst/>
            <a:rect r="r" b="b" t="t" l="l"/>
            <a:pathLst>
              <a:path h="1235346" w="1408295">
                <a:moveTo>
                  <a:pt x="0" y="0"/>
                </a:moveTo>
                <a:lnTo>
                  <a:pt x="1408295" y="0"/>
                </a:lnTo>
                <a:lnTo>
                  <a:pt x="1408295" y="1235346"/>
                </a:lnTo>
                <a:lnTo>
                  <a:pt x="0" y="1235346"/>
                </a:lnTo>
                <a:lnTo>
                  <a:pt x="0" y="0"/>
                </a:lnTo>
                <a:close/>
              </a:path>
            </a:pathLst>
          </a:custGeom>
          <a:blipFill>
            <a:blip r:embed="rId7"/>
            <a:stretch>
              <a:fillRect l="0" t="0" r="0" b="0"/>
            </a:stretch>
          </a:blipFill>
        </p:spPr>
      </p:sp>
      <p:sp>
        <p:nvSpPr>
          <p:cNvPr name="Freeform 18" id="18"/>
          <p:cNvSpPr/>
          <p:nvPr/>
        </p:nvSpPr>
        <p:spPr>
          <a:xfrm flipH="false" flipV="false" rot="0">
            <a:off x="13680004" y="2778960"/>
            <a:ext cx="1581243" cy="1235346"/>
          </a:xfrm>
          <a:custGeom>
            <a:avLst/>
            <a:gdLst/>
            <a:ahLst/>
            <a:cxnLst/>
            <a:rect r="r" b="b" t="t" l="l"/>
            <a:pathLst>
              <a:path h="1235346" w="1581243">
                <a:moveTo>
                  <a:pt x="0" y="0"/>
                </a:moveTo>
                <a:lnTo>
                  <a:pt x="1581243" y="0"/>
                </a:lnTo>
                <a:lnTo>
                  <a:pt x="1581243" y="1235346"/>
                </a:lnTo>
                <a:lnTo>
                  <a:pt x="0" y="1235346"/>
                </a:lnTo>
                <a:lnTo>
                  <a:pt x="0" y="0"/>
                </a:lnTo>
                <a:close/>
              </a:path>
            </a:pathLst>
          </a:custGeom>
          <a:blipFill>
            <a:blip r:embed="rId8"/>
            <a:stretch>
              <a:fillRect l="0" t="0" r="0" b="0"/>
            </a:stretch>
          </a:blipFill>
        </p:spPr>
      </p:sp>
      <p:sp>
        <p:nvSpPr>
          <p:cNvPr name="TextBox 19" id="19"/>
          <p:cNvSpPr txBox="true"/>
          <p:nvPr/>
        </p:nvSpPr>
        <p:spPr>
          <a:xfrm rot="0">
            <a:off x="598671" y="239077"/>
            <a:ext cx="12292788" cy="1144270"/>
          </a:xfrm>
          <a:prstGeom prst="rect">
            <a:avLst/>
          </a:prstGeom>
        </p:spPr>
        <p:txBody>
          <a:bodyPr anchor="t" rtlCol="false" tIns="0" lIns="0" bIns="0" rIns="0">
            <a:spAutoFit/>
          </a:bodyPr>
          <a:lstStyle/>
          <a:p>
            <a:pPr algn="l">
              <a:lnSpc>
                <a:spcPts val="9379"/>
              </a:lnSpc>
            </a:pPr>
            <a:r>
              <a:rPr lang="en-US" sz="6699" b="true">
                <a:solidFill>
                  <a:srgbClr val="000000"/>
                </a:solidFill>
                <a:latin typeface="Noto Sans Bold"/>
                <a:ea typeface="Noto Sans Bold"/>
                <a:cs typeface="Noto Sans Bold"/>
                <a:sym typeface="Noto Sans Bold"/>
              </a:rPr>
              <a:t>Đối Tượng Sử Dụng</a:t>
            </a:r>
          </a:p>
        </p:txBody>
      </p:sp>
      <p:sp>
        <p:nvSpPr>
          <p:cNvPr name="TextBox 20" id="20"/>
          <p:cNvSpPr txBox="true"/>
          <p:nvPr/>
        </p:nvSpPr>
        <p:spPr>
          <a:xfrm rot="0">
            <a:off x="2732528" y="4085899"/>
            <a:ext cx="1493490" cy="613410"/>
          </a:xfrm>
          <a:prstGeom prst="rect">
            <a:avLst/>
          </a:prstGeom>
        </p:spPr>
        <p:txBody>
          <a:bodyPr anchor="t" rtlCol="false" tIns="0" lIns="0" bIns="0" rIns="0">
            <a:spAutoFit/>
          </a:bodyPr>
          <a:lstStyle/>
          <a:p>
            <a:pPr algn="ctr">
              <a:lnSpc>
                <a:spcPts val="5039"/>
              </a:lnSpc>
              <a:spcBef>
                <a:spcPct val="0"/>
              </a:spcBef>
            </a:pPr>
            <a:r>
              <a:rPr lang="en-US" b="true" sz="3599">
                <a:solidFill>
                  <a:srgbClr val="000000"/>
                </a:solidFill>
                <a:latin typeface="Noto Sans Bold"/>
                <a:ea typeface="Noto Sans Bold"/>
                <a:cs typeface="Noto Sans Bold"/>
                <a:sym typeface="Noto Sans Bold"/>
              </a:rPr>
              <a:t>Admin</a:t>
            </a:r>
          </a:p>
        </p:txBody>
      </p:sp>
      <p:sp>
        <p:nvSpPr>
          <p:cNvPr name="TextBox 21" id="21"/>
          <p:cNvSpPr txBox="true"/>
          <p:nvPr/>
        </p:nvSpPr>
        <p:spPr>
          <a:xfrm rot="0">
            <a:off x="1291324" y="4946959"/>
            <a:ext cx="4501307" cy="1064260"/>
          </a:xfrm>
          <a:prstGeom prst="rect">
            <a:avLst/>
          </a:prstGeom>
        </p:spPr>
        <p:txBody>
          <a:bodyPr anchor="t" rtlCol="false" tIns="0" lIns="0" bIns="0" rIns="0">
            <a:spAutoFit/>
          </a:bodyPr>
          <a:lstStyle/>
          <a:p>
            <a:pPr algn="ctr">
              <a:lnSpc>
                <a:spcPts val="4340"/>
              </a:lnSpc>
              <a:spcBef>
                <a:spcPct val="0"/>
              </a:spcBef>
            </a:pPr>
            <a:r>
              <a:rPr lang="en-US" sz="3100">
                <a:solidFill>
                  <a:srgbClr val="000000"/>
                </a:solidFill>
                <a:latin typeface="Noto Sans"/>
                <a:ea typeface="Noto Sans"/>
                <a:cs typeface="Noto Sans"/>
                <a:sym typeface="Noto Sans"/>
              </a:rPr>
              <a:t>Quản lý toàn bộ hệ thống.</a:t>
            </a:r>
          </a:p>
        </p:txBody>
      </p:sp>
      <p:sp>
        <p:nvSpPr>
          <p:cNvPr name="TextBox 22" id="22"/>
          <p:cNvSpPr txBox="true"/>
          <p:nvPr/>
        </p:nvSpPr>
        <p:spPr>
          <a:xfrm rot="0">
            <a:off x="1291324" y="6258869"/>
            <a:ext cx="4501307" cy="521335"/>
          </a:xfrm>
          <a:prstGeom prst="rect">
            <a:avLst/>
          </a:prstGeom>
        </p:spPr>
        <p:txBody>
          <a:bodyPr anchor="t" rtlCol="false" tIns="0" lIns="0" bIns="0" rIns="0">
            <a:spAutoFit/>
          </a:bodyPr>
          <a:lstStyle/>
          <a:p>
            <a:pPr algn="ctr">
              <a:lnSpc>
                <a:spcPts val="4340"/>
              </a:lnSpc>
              <a:spcBef>
                <a:spcPct val="0"/>
              </a:spcBef>
            </a:pPr>
            <a:r>
              <a:rPr lang="en-US" sz="3100">
                <a:solidFill>
                  <a:srgbClr val="000000"/>
                </a:solidFill>
                <a:latin typeface="Noto Sans"/>
                <a:ea typeface="Noto Sans"/>
                <a:cs typeface="Noto Sans"/>
                <a:sym typeface="Noto Sans"/>
              </a:rPr>
              <a:t>Xem báo cáo doanh thu.</a:t>
            </a:r>
          </a:p>
        </p:txBody>
      </p:sp>
      <p:sp>
        <p:nvSpPr>
          <p:cNvPr name="TextBox 23" id="23"/>
          <p:cNvSpPr txBox="true"/>
          <p:nvPr/>
        </p:nvSpPr>
        <p:spPr>
          <a:xfrm rot="0">
            <a:off x="1818399" y="7237526"/>
            <a:ext cx="3447157" cy="521335"/>
          </a:xfrm>
          <a:prstGeom prst="rect">
            <a:avLst/>
          </a:prstGeom>
        </p:spPr>
        <p:txBody>
          <a:bodyPr anchor="t" rtlCol="false" tIns="0" lIns="0" bIns="0" rIns="0">
            <a:spAutoFit/>
          </a:bodyPr>
          <a:lstStyle/>
          <a:p>
            <a:pPr algn="ctr">
              <a:lnSpc>
                <a:spcPts val="4340"/>
              </a:lnSpc>
              <a:spcBef>
                <a:spcPct val="0"/>
              </a:spcBef>
            </a:pPr>
            <a:r>
              <a:rPr lang="en-US" sz="3100">
                <a:solidFill>
                  <a:srgbClr val="000000"/>
                </a:solidFill>
                <a:latin typeface="Noto Sans"/>
                <a:ea typeface="Noto Sans"/>
                <a:cs typeface="Noto Sans"/>
                <a:sym typeface="Noto Sans"/>
              </a:rPr>
              <a:t>Quản lý nhân viên.</a:t>
            </a:r>
          </a:p>
        </p:txBody>
      </p:sp>
      <p:sp>
        <p:nvSpPr>
          <p:cNvPr name="TextBox 24" id="24"/>
          <p:cNvSpPr txBox="true"/>
          <p:nvPr/>
        </p:nvSpPr>
        <p:spPr>
          <a:xfrm rot="0">
            <a:off x="7776502" y="4085899"/>
            <a:ext cx="2374404" cy="613410"/>
          </a:xfrm>
          <a:prstGeom prst="rect">
            <a:avLst/>
          </a:prstGeom>
        </p:spPr>
        <p:txBody>
          <a:bodyPr anchor="t" rtlCol="false" tIns="0" lIns="0" bIns="0" rIns="0">
            <a:spAutoFit/>
          </a:bodyPr>
          <a:lstStyle/>
          <a:p>
            <a:pPr algn="ctr">
              <a:lnSpc>
                <a:spcPts val="5039"/>
              </a:lnSpc>
              <a:spcBef>
                <a:spcPct val="0"/>
              </a:spcBef>
            </a:pPr>
            <a:r>
              <a:rPr lang="en-US" b="true" sz="3599">
                <a:solidFill>
                  <a:srgbClr val="000000"/>
                </a:solidFill>
                <a:latin typeface="Noto Sans Bold"/>
                <a:ea typeface="Noto Sans Bold"/>
                <a:cs typeface="Noto Sans Bold"/>
                <a:sym typeface="Noto Sans Bold"/>
              </a:rPr>
              <a:t>Nhân Viên</a:t>
            </a:r>
          </a:p>
        </p:txBody>
      </p:sp>
      <p:sp>
        <p:nvSpPr>
          <p:cNvPr name="TextBox 25" id="25"/>
          <p:cNvSpPr txBox="true"/>
          <p:nvPr/>
        </p:nvSpPr>
        <p:spPr>
          <a:xfrm rot="0">
            <a:off x="7065061" y="5086350"/>
            <a:ext cx="4157879" cy="521335"/>
          </a:xfrm>
          <a:prstGeom prst="rect">
            <a:avLst/>
          </a:prstGeom>
        </p:spPr>
        <p:txBody>
          <a:bodyPr anchor="t" rtlCol="false" tIns="0" lIns="0" bIns="0" rIns="0">
            <a:spAutoFit/>
          </a:bodyPr>
          <a:lstStyle/>
          <a:p>
            <a:pPr algn="ctr">
              <a:lnSpc>
                <a:spcPts val="4340"/>
              </a:lnSpc>
              <a:spcBef>
                <a:spcPct val="0"/>
              </a:spcBef>
            </a:pPr>
            <a:r>
              <a:rPr lang="en-US" sz="3100">
                <a:solidFill>
                  <a:srgbClr val="000000"/>
                </a:solidFill>
                <a:latin typeface="Noto Sans"/>
                <a:ea typeface="Noto Sans"/>
                <a:cs typeface="Noto Sans"/>
                <a:sym typeface="Noto Sans"/>
              </a:rPr>
              <a:t>Thực hiện bán hàng.</a:t>
            </a:r>
          </a:p>
        </p:txBody>
      </p:sp>
      <p:sp>
        <p:nvSpPr>
          <p:cNvPr name="TextBox 26" id="26"/>
          <p:cNvSpPr txBox="true"/>
          <p:nvPr/>
        </p:nvSpPr>
        <p:spPr>
          <a:xfrm rot="0">
            <a:off x="7065061" y="6258869"/>
            <a:ext cx="4157879" cy="521335"/>
          </a:xfrm>
          <a:prstGeom prst="rect">
            <a:avLst/>
          </a:prstGeom>
        </p:spPr>
        <p:txBody>
          <a:bodyPr anchor="t" rtlCol="false" tIns="0" lIns="0" bIns="0" rIns="0">
            <a:spAutoFit/>
          </a:bodyPr>
          <a:lstStyle/>
          <a:p>
            <a:pPr algn="ctr">
              <a:lnSpc>
                <a:spcPts val="4340"/>
              </a:lnSpc>
              <a:spcBef>
                <a:spcPct val="0"/>
              </a:spcBef>
            </a:pPr>
            <a:r>
              <a:rPr lang="en-US" sz="3100">
                <a:solidFill>
                  <a:srgbClr val="000000"/>
                </a:solidFill>
                <a:latin typeface="Noto Sans"/>
                <a:ea typeface="Noto Sans"/>
                <a:cs typeface="Noto Sans"/>
                <a:sym typeface="Noto Sans"/>
              </a:rPr>
              <a:t>Nhập kho sách.</a:t>
            </a:r>
          </a:p>
        </p:txBody>
      </p:sp>
      <p:sp>
        <p:nvSpPr>
          <p:cNvPr name="TextBox 27" id="27"/>
          <p:cNvSpPr txBox="true"/>
          <p:nvPr/>
        </p:nvSpPr>
        <p:spPr>
          <a:xfrm rot="0">
            <a:off x="6984017" y="7237526"/>
            <a:ext cx="4238923" cy="521335"/>
          </a:xfrm>
          <a:prstGeom prst="rect">
            <a:avLst/>
          </a:prstGeom>
        </p:spPr>
        <p:txBody>
          <a:bodyPr anchor="t" rtlCol="false" tIns="0" lIns="0" bIns="0" rIns="0">
            <a:spAutoFit/>
          </a:bodyPr>
          <a:lstStyle/>
          <a:p>
            <a:pPr algn="ctr">
              <a:lnSpc>
                <a:spcPts val="4340"/>
              </a:lnSpc>
              <a:spcBef>
                <a:spcPct val="0"/>
              </a:spcBef>
            </a:pPr>
            <a:r>
              <a:rPr lang="en-US" sz="3100">
                <a:solidFill>
                  <a:srgbClr val="000000"/>
                </a:solidFill>
                <a:latin typeface="Noto Sans"/>
                <a:ea typeface="Noto Sans"/>
                <a:cs typeface="Noto Sans"/>
                <a:sym typeface="Noto Sans"/>
              </a:rPr>
              <a:t>Tra cứu thông tin sách.</a:t>
            </a:r>
          </a:p>
        </p:txBody>
      </p:sp>
      <p:sp>
        <p:nvSpPr>
          <p:cNvPr name="TextBox 28" id="28"/>
          <p:cNvSpPr txBox="true"/>
          <p:nvPr/>
        </p:nvSpPr>
        <p:spPr>
          <a:xfrm rot="0">
            <a:off x="13095677" y="4085899"/>
            <a:ext cx="2749897" cy="613410"/>
          </a:xfrm>
          <a:prstGeom prst="rect">
            <a:avLst/>
          </a:prstGeom>
        </p:spPr>
        <p:txBody>
          <a:bodyPr anchor="t" rtlCol="false" tIns="0" lIns="0" bIns="0" rIns="0">
            <a:spAutoFit/>
          </a:bodyPr>
          <a:lstStyle/>
          <a:p>
            <a:pPr algn="ctr">
              <a:lnSpc>
                <a:spcPts val="5039"/>
              </a:lnSpc>
              <a:spcBef>
                <a:spcPct val="0"/>
              </a:spcBef>
            </a:pPr>
            <a:r>
              <a:rPr lang="en-US" b="true" sz="3599">
                <a:solidFill>
                  <a:srgbClr val="000000"/>
                </a:solidFill>
                <a:latin typeface="Noto Sans Bold"/>
                <a:ea typeface="Noto Sans Bold"/>
                <a:cs typeface="Noto Sans Bold"/>
                <a:sym typeface="Noto Sans Bold"/>
              </a:rPr>
              <a:t>Khách Hàng</a:t>
            </a:r>
          </a:p>
        </p:txBody>
      </p:sp>
      <p:sp>
        <p:nvSpPr>
          <p:cNvPr name="TextBox 29" id="29"/>
          <p:cNvSpPr txBox="true"/>
          <p:nvPr/>
        </p:nvSpPr>
        <p:spPr>
          <a:xfrm rot="0">
            <a:off x="12796003" y="5086350"/>
            <a:ext cx="3676650" cy="521335"/>
          </a:xfrm>
          <a:prstGeom prst="rect">
            <a:avLst/>
          </a:prstGeom>
        </p:spPr>
        <p:txBody>
          <a:bodyPr anchor="t" rtlCol="false" tIns="0" lIns="0" bIns="0" rIns="0">
            <a:spAutoFit/>
          </a:bodyPr>
          <a:lstStyle/>
          <a:p>
            <a:pPr algn="ctr">
              <a:lnSpc>
                <a:spcPts val="4340"/>
              </a:lnSpc>
              <a:spcBef>
                <a:spcPct val="0"/>
              </a:spcBef>
            </a:pPr>
            <a:r>
              <a:rPr lang="en-US" sz="3100">
                <a:solidFill>
                  <a:srgbClr val="000000"/>
                </a:solidFill>
                <a:latin typeface="Noto Sans"/>
                <a:ea typeface="Noto Sans"/>
                <a:cs typeface="Noto Sans"/>
                <a:sym typeface="Noto Sans"/>
              </a:rPr>
              <a:t>Đăng ký thành viên.</a:t>
            </a:r>
          </a:p>
        </p:txBody>
      </p:sp>
      <p:sp>
        <p:nvSpPr>
          <p:cNvPr name="TextBox 30" id="30"/>
          <p:cNvSpPr txBox="true"/>
          <p:nvPr/>
        </p:nvSpPr>
        <p:spPr>
          <a:xfrm rot="0">
            <a:off x="12351164" y="6258869"/>
            <a:ext cx="4238923" cy="521335"/>
          </a:xfrm>
          <a:prstGeom prst="rect">
            <a:avLst/>
          </a:prstGeom>
        </p:spPr>
        <p:txBody>
          <a:bodyPr anchor="t" rtlCol="false" tIns="0" lIns="0" bIns="0" rIns="0">
            <a:spAutoFit/>
          </a:bodyPr>
          <a:lstStyle/>
          <a:p>
            <a:pPr algn="ctr">
              <a:lnSpc>
                <a:spcPts val="4340"/>
              </a:lnSpc>
              <a:spcBef>
                <a:spcPct val="0"/>
              </a:spcBef>
            </a:pPr>
            <a:r>
              <a:rPr lang="en-US" sz="3100">
                <a:solidFill>
                  <a:srgbClr val="000000"/>
                </a:solidFill>
                <a:latin typeface="Noto Sans"/>
                <a:ea typeface="Noto Sans"/>
                <a:cs typeface="Noto Sans"/>
                <a:sym typeface="Noto Sans"/>
              </a:rPr>
              <a:t>Tra cứu thông tin sách.</a:t>
            </a:r>
          </a:p>
        </p:txBody>
      </p:sp>
      <p:sp>
        <p:nvSpPr>
          <p:cNvPr name="TextBox 31" id="31"/>
          <p:cNvSpPr txBox="true"/>
          <p:nvPr/>
        </p:nvSpPr>
        <p:spPr>
          <a:xfrm rot="0">
            <a:off x="17476014" y="9182100"/>
            <a:ext cx="274320" cy="573406"/>
          </a:xfrm>
          <a:prstGeom prst="rect">
            <a:avLst/>
          </a:prstGeom>
        </p:spPr>
        <p:txBody>
          <a:bodyPr anchor="t" rtlCol="false" tIns="0" lIns="0" bIns="0" rIns="0">
            <a:spAutoFit/>
          </a:bodyPr>
          <a:lstStyle/>
          <a:p>
            <a:pPr algn="ctr">
              <a:lnSpc>
                <a:spcPts val="4619"/>
              </a:lnSpc>
              <a:spcBef>
                <a:spcPct val="0"/>
              </a:spcBef>
            </a:pPr>
            <a:r>
              <a:rPr lang="en-US" sz="3299">
                <a:solidFill>
                  <a:srgbClr val="5B4F47"/>
                </a:solidFill>
                <a:latin typeface="Open Sauce"/>
                <a:ea typeface="Open Sauce"/>
                <a:cs typeface="Open Sauce"/>
                <a:sym typeface="Open Sauce"/>
              </a:rPr>
              <a:t>6</a:t>
            </a:r>
          </a:p>
        </p:txBody>
      </p:sp>
    </p:spTree>
  </p:cSld>
  <p:clrMapOvr>
    <a:masterClrMapping/>
  </p:clrMapOvr>
  <p:transition spd="fast">
    <p:push dir="l"/>
  </p:transition>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234371">
            <a:off x="3566086" y="-4237604"/>
            <a:ext cx="11155828" cy="18762209"/>
          </a:xfrm>
          <a:custGeom>
            <a:avLst/>
            <a:gdLst/>
            <a:ahLst/>
            <a:cxnLst/>
            <a:rect r="r" b="b" t="t" l="l"/>
            <a:pathLst>
              <a:path h="18762209" w="11155828">
                <a:moveTo>
                  <a:pt x="10275063" y="0"/>
                </a:moveTo>
                <a:lnTo>
                  <a:pt x="11155828" y="18266778"/>
                </a:lnTo>
                <a:lnTo>
                  <a:pt x="880765" y="18762208"/>
                </a:lnTo>
                <a:lnTo>
                  <a:pt x="0" y="495430"/>
                </a:lnTo>
                <a:lnTo>
                  <a:pt x="10275063" y="0"/>
                </a:lnTo>
                <a:close/>
              </a:path>
            </a:pathLst>
          </a:custGeom>
          <a:blipFill>
            <a:blip r:embed="rId2"/>
            <a:stretch>
              <a:fillRect l="-16198" t="-1284" r="-16198" b="-1284"/>
            </a:stretch>
          </a:blipFill>
        </p:spPr>
      </p:sp>
      <p:sp>
        <p:nvSpPr>
          <p:cNvPr name="Freeform 3" id="3"/>
          <p:cNvSpPr/>
          <p:nvPr/>
        </p:nvSpPr>
        <p:spPr>
          <a:xfrm flipH="false" flipV="false" rot="0">
            <a:off x="-2118765" y="1712061"/>
            <a:ext cx="20984766" cy="10287000"/>
          </a:xfrm>
          <a:custGeom>
            <a:avLst/>
            <a:gdLst/>
            <a:ahLst/>
            <a:cxnLst/>
            <a:rect r="r" b="b" t="t" l="l"/>
            <a:pathLst>
              <a:path h="10287000" w="20984766">
                <a:moveTo>
                  <a:pt x="0" y="0"/>
                </a:moveTo>
                <a:lnTo>
                  <a:pt x="20984767" y="0"/>
                </a:lnTo>
                <a:lnTo>
                  <a:pt x="20984767" y="10287000"/>
                </a:lnTo>
                <a:lnTo>
                  <a:pt x="0" y="10287000"/>
                </a:lnTo>
                <a:lnTo>
                  <a:pt x="0" y="0"/>
                </a:lnTo>
                <a:close/>
              </a:path>
            </a:pathLst>
          </a:custGeom>
          <a:blipFill>
            <a:blip r:embed="rId3">
              <a:alphaModFix amt="50000"/>
            </a:blip>
            <a:stretch>
              <a:fillRect l="0" t="-7373" r="0" b="-7373"/>
            </a:stretch>
          </a:blipFill>
          <a:ln cap="sq">
            <a:noFill/>
            <a:prstDash val="solid"/>
            <a:miter/>
          </a:ln>
        </p:spPr>
      </p:sp>
      <p:sp>
        <p:nvSpPr>
          <p:cNvPr name="AutoShape 4" id="4"/>
          <p:cNvSpPr/>
          <p:nvPr/>
        </p:nvSpPr>
        <p:spPr>
          <a:xfrm flipV="true">
            <a:off x="698400" y="1726797"/>
            <a:ext cx="16560812" cy="38099"/>
          </a:xfrm>
          <a:prstGeom prst="line">
            <a:avLst/>
          </a:prstGeom>
          <a:ln cap="flat" w="76200">
            <a:solidFill>
              <a:srgbClr val="000000"/>
            </a:solidFill>
            <a:prstDash val="solid"/>
            <a:headEnd type="none" len="sm" w="sm"/>
            <a:tailEnd type="none" len="sm" w="sm"/>
          </a:ln>
        </p:spPr>
      </p:sp>
      <p:sp>
        <p:nvSpPr>
          <p:cNvPr name="TextBox 5" id="5"/>
          <p:cNvSpPr txBox="true"/>
          <p:nvPr/>
        </p:nvSpPr>
        <p:spPr>
          <a:xfrm rot="0">
            <a:off x="598671" y="239077"/>
            <a:ext cx="14864558" cy="1144270"/>
          </a:xfrm>
          <a:prstGeom prst="rect">
            <a:avLst/>
          </a:prstGeom>
        </p:spPr>
        <p:txBody>
          <a:bodyPr anchor="t" rtlCol="false" tIns="0" lIns="0" bIns="0" rIns="0">
            <a:spAutoFit/>
          </a:bodyPr>
          <a:lstStyle/>
          <a:p>
            <a:pPr algn="l">
              <a:lnSpc>
                <a:spcPts val="9379"/>
              </a:lnSpc>
            </a:pPr>
            <a:r>
              <a:rPr lang="en-US" sz="6699" b="true">
                <a:solidFill>
                  <a:srgbClr val="000000"/>
                </a:solidFill>
                <a:latin typeface="Noto Sans Bold"/>
                <a:ea typeface="Noto Sans Bold"/>
                <a:cs typeface="Noto Sans Bold"/>
                <a:sym typeface="Noto Sans Bold"/>
              </a:rPr>
              <a:t>Vai Trò Của CSDL Trong Hệ Thống</a:t>
            </a:r>
          </a:p>
        </p:txBody>
      </p:sp>
      <p:sp>
        <p:nvSpPr>
          <p:cNvPr name="Freeform 6" id="6"/>
          <p:cNvSpPr/>
          <p:nvPr/>
        </p:nvSpPr>
        <p:spPr>
          <a:xfrm flipH="false" flipV="false" rot="9290980">
            <a:off x="9441560" y="9471406"/>
            <a:ext cx="4085366" cy="3959091"/>
          </a:xfrm>
          <a:custGeom>
            <a:avLst/>
            <a:gdLst/>
            <a:ahLst/>
            <a:cxnLst/>
            <a:rect r="r" b="b" t="t" l="l"/>
            <a:pathLst>
              <a:path h="3959091" w="4085366">
                <a:moveTo>
                  <a:pt x="0" y="0"/>
                </a:moveTo>
                <a:lnTo>
                  <a:pt x="4085366" y="0"/>
                </a:lnTo>
                <a:lnTo>
                  <a:pt x="4085366" y="3959091"/>
                </a:lnTo>
                <a:lnTo>
                  <a:pt x="0" y="395909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7" id="7"/>
          <p:cNvGrpSpPr/>
          <p:nvPr/>
        </p:nvGrpSpPr>
        <p:grpSpPr>
          <a:xfrm rot="118131">
            <a:off x="178611" y="2972217"/>
            <a:ext cx="3745784" cy="4024154"/>
            <a:chOff x="0" y="0"/>
            <a:chExt cx="4994379" cy="5365538"/>
          </a:xfrm>
        </p:grpSpPr>
        <p:sp>
          <p:nvSpPr>
            <p:cNvPr name="Freeform 8" id="8"/>
            <p:cNvSpPr/>
            <p:nvPr/>
          </p:nvSpPr>
          <p:spPr>
            <a:xfrm flipH="false" flipV="false" rot="-163236">
              <a:off x="109033" y="547247"/>
              <a:ext cx="4776313" cy="4707590"/>
            </a:xfrm>
            <a:custGeom>
              <a:avLst/>
              <a:gdLst/>
              <a:ahLst/>
              <a:cxnLst/>
              <a:rect r="r" b="b" t="t" l="l"/>
              <a:pathLst>
                <a:path h="4707590" w="4776313">
                  <a:moveTo>
                    <a:pt x="0" y="0"/>
                  </a:moveTo>
                  <a:lnTo>
                    <a:pt x="4776313" y="0"/>
                  </a:lnTo>
                  <a:lnTo>
                    <a:pt x="4776313" y="4707589"/>
                  </a:lnTo>
                  <a:lnTo>
                    <a:pt x="0" y="4707589"/>
                  </a:lnTo>
                  <a:lnTo>
                    <a:pt x="0" y="0"/>
                  </a:lnTo>
                  <a:close/>
                </a:path>
              </a:pathLst>
            </a:custGeom>
            <a:blipFill>
              <a:blip r:embed="rId6"/>
              <a:stretch>
                <a:fillRect l="0" t="0" r="0" b="0"/>
              </a:stretch>
            </a:blipFill>
          </p:spPr>
        </p:sp>
        <p:sp>
          <p:nvSpPr>
            <p:cNvPr name="Freeform 9" id="9"/>
            <p:cNvSpPr/>
            <p:nvPr/>
          </p:nvSpPr>
          <p:spPr>
            <a:xfrm flipH="false" flipV="false" rot="5400000">
              <a:off x="-263726" y="713213"/>
              <a:ext cx="1900845" cy="474419"/>
            </a:xfrm>
            <a:custGeom>
              <a:avLst/>
              <a:gdLst/>
              <a:ahLst/>
              <a:cxnLst/>
              <a:rect r="r" b="b" t="t" l="l"/>
              <a:pathLst>
                <a:path h="474419" w="1900845">
                  <a:moveTo>
                    <a:pt x="0" y="0"/>
                  </a:moveTo>
                  <a:lnTo>
                    <a:pt x="1900845" y="0"/>
                  </a:lnTo>
                  <a:lnTo>
                    <a:pt x="1900845" y="474419"/>
                  </a:lnTo>
                  <a:lnTo>
                    <a:pt x="0" y="474419"/>
                  </a:lnTo>
                  <a:lnTo>
                    <a:pt x="0" y="0"/>
                  </a:lnTo>
                  <a:close/>
                </a:path>
              </a:pathLst>
            </a:custGeom>
            <a:blipFill>
              <a:blip r:embed="rId7"/>
              <a:stretch>
                <a:fillRect l="0" t="0" r="0" b="0"/>
              </a:stretch>
            </a:blipFill>
          </p:spPr>
        </p:sp>
        <p:sp>
          <p:nvSpPr>
            <p:cNvPr name="TextBox 10" id="10"/>
            <p:cNvSpPr txBox="true"/>
            <p:nvPr/>
          </p:nvSpPr>
          <p:spPr>
            <a:xfrm rot="-141726">
              <a:off x="627034" y="1294803"/>
              <a:ext cx="3618291" cy="540748"/>
            </a:xfrm>
            <a:prstGeom prst="rect">
              <a:avLst/>
            </a:prstGeom>
          </p:spPr>
          <p:txBody>
            <a:bodyPr anchor="t" rtlCol="false" tIns="0" lIns="0" bIns="0" rIns="0">
              <a:spAutoFit/>
            </a:bodyPr>
            <a:lstStyle/>
            <a:p>
              <a:pPr algn="ctr" marL="0" indent="0" lvl="0">
                <a:lnSpc>
                  <a:spcPts val="3283"/>
                </a:lnSpc>
                <a:spcBef>
                  <a:spcPct val="0"/>
                </a:spcBef>
              </a:pPr>
            </a:p>
          </p:txBody>
        </p:sp>
        <p:sp>
          <p:nvSpPr>
            <p:cNvPr name="TextBox 11" id="11"/>
            <p:cNvSpPr txBox="true"/>
            <p:nvPr/>
          </p:nvSpPr>
          <p:spPr>
            <a:xfrm rot="-126409">
              <a:off x="691070" y="2497829"/>
              <a:ext cx="3605418" cy="304246"/>
            </a:xfrm>
            <a:prstGeom prst="rect">
              <a:avLst/>
            </a:prstGeom>
          </p:spPr>
          <p:txBody>
            <a:bodyPr anchor="t" rtlCol="false" tIns="0" lIns="0" bIns="0" rIns="0">
              <a:spAutoFit/>
            </a:bodyPr>
            <a:lstStyle/>
            <a:p>
              <a:pPr algn="l">
                <a:lnSpc>
                  <a:spcPts val="1830"/>
                </a:lnSpc>
                <a:spcBef>
                  <a:spcPct val="0"/>
                </a:spcBef>
              </a:pPr>
            </a:p>
          </p:txBody>
        </p:sp>
      </p:grpSp>
      <p:grpSp>
        <p:nvGrpSpPr>
          <p:cNvPr name="Group 12" id="12"/>
          <p:cNvGrpSpPr/>
          <p:nvPr/>
        </p:nvGrpSpPr>
        <p:grpSpPr>
          <a:xfrm rot="-194334">
            <a:off x="3900831" y="5534557"/>
            <a:ext cx="4971166" cy="4294883"/>
            <a:chOff x="0" y="0"/>
            <a:chExt cx="6628222" cy="5726510"/>
          </a:xfrm>
        </p:grpSpPr>
        <p:sp>
          <p:nvSpPr>
            <p:cNvPr name="Freeform 13" id="13"/>
            <p:cNvSpPr/>
            <p:nvPr/>
          </p:nvSpPr>
          <p:spPr>
            <a:xfrm flipH="false" flipV="false" rot="171149">
              <a:off x="115155" y="822031"/>
              <a:ext cx="5613332" cy="4767760"/>
            </a:xfrm>
            <a:custGeom>
              <a:avLst/>
              <a:gdLst/>
              <a:ahLst/>
              <a:cxnLst/>
              <a:rect r="r" b="b" t="t" l="l"/>
              <a:pathLst>
                <a:path h="4767760" w="5613332">
                  <a:moveTo>
                    <a:pt x="0" y="0"/>
                  </a:moveTo>
                  <a:lnTo>
                    <a:pt x="5613332" y="0"/>
                  </a:lnTo>
                  <a:lnTo>
                    <a:pt x="5613332" y="4767760"/>
                  </a:lnTo>
                  <a:lnTo>
                    <a:pt x="0" y="4767760"/>
                  </a:lnTo>
                  <a:lnTo>
                    <a:pt x="0" y="0"/>
                  </a:lnTo>
                  <a:close/>
                </a:path>
              </a:pathLst>
            </a:custGeom>
            <a:blipFill>
              <a:blip r:embed="rId8"/>
              <a:stretch>
                <a:fillRect l="0" t="-9180" r="0" b="-9180"/>
              </a:stretch>
            </a:blipFill>
          </p:spPr>
        </p:sp>
        <p:sp>
          <p:nvSpPr>
            <p:cNvPr name="TextBox 14" id="14"/>
            <p:cNvSpPr txBox="true"/>
            <p:nvPr/>
          </p:nvSpPr>
          <p:spPr>
            <a:xfrm rot="97126">
              <a:off x="1167402" y="1522299"/>
              <a:ext cx="3681214" cy="779983"/>
            </a:xfrm>
            <a:prstGeom prst="rect">
              <a:avLst/>
            </a:prstGeom>
          </p:spPr>
          <p:txBody>
            <a:bodyPr anchor="t" rtlCol="false" tIns="0" lIns="0" bIns="0" rIns="0">
              <a:spAutoFit/>
            </a:bodyPr>
            <a:lstStyle/>
            <a:p>
              <a:pPr algn="ctr" marL="0" indent="0" lvl="0">
                <a:lnSpc>
                  <a:spcPts val="4708"/>
                </a:lnSpc>
                <a:spcBef>
                  <a:spcPct val="0"/>
                </a:spcBef>
              </a:pPr>
            </a:p>
          </p:txBody>
        </p:sp>
        <p:sp>
          <p:nvSpPr>
            <p:cNvPr name="TextBox 15" id="15"/>
            <p:cNvSpPr txBox="true"/>
            <p:nvPr/>
          </p:nvSpPr>
          <p:spPr>
            <a:xfrm rot="112444">
              <a:off x="948494" y="2793815"/>
              <a:ext cx="4155114" cy="288800"/>
            </a:xfrm>
            <a:prstGeom prst="rect">
              <a:avLst/>
            </a:prstGeom>
          </p:spPr>
          <p:txBody>
            <a:bodyPr anchor="t" rtlCol="false" tIns="0" lIns="0" bIns="0" rIns="0">
              <a:spAutoFit/>
            </a:bodyPr>
            <a:lstStyle/>
            <a:p>
              <a:pPr algn="l">
                <a:lnSpc>
                  <a:spcPts val="1794"/>
                </a:lnSpc>
                <a:spcBef>
                  <a:spcPct val="0"/>
                </a:spcBef>
              </a:pPr>
            </a:p>
          </p:txBody>
        </p:sp>
        <p:sp>
          <p:nvSpPr>
            <p:cNvPr name="Freeform 16" id="16"/>
            <p:cNvSpPr/>
            <p:nvPr/>
          </p:nvSpPr>
          <p:spPr>
            <a:xfrm flipH="false" flipV="false" rot="2179572">
              <a:off x="3425245" y="906955"/>
              <a:ext cx="3304889" cy="740160"/>
            </a:xfrm>
            <a:custGeom>
              <a:avLst/>
              <a:gdLst/>
              <a:ahLst/>
              <a:cxnLst/>
              <a:rect r="r" b="b" t="t" l="l"/>
              <a:pathLst>
                <a:path h="740160" w="3304889">
                  <a:moveTo>
                    <a:pt x="0" y="0"/>
                  </a:moveTo>
                  <a:lnTo>
                    <a:pt x="3304888" y="0"/>
                  </a:lnTo>
                  <a:lnTo>
                    <a:pt x="3304888" y="740161"/>
                  </a:lnTo>
                  <a:lnTo>
                    <a:pt x="0" y="740161"/>
                  </a:lnTo>
                  <a:lnTo>
                    <a:pt x="0" y="0"/>
                  </a:lnTo>
                  <a:close/>
                </a:path>
              </a:pathLst>
            </a:custGeom>
            <a:blipFill>
              <a:blip r:embed="rId9"/>
              <a:stretch>
                <a:fillRect l="0" t="-10484" r="0" b="-10484"/>
              </a:stretch>
            </a:blipFill>
          </p:spPr>
        </p:sp>
      </p:grpSp>
      <p:sp>
        <p:nvSpPr>
          <p:cNvPr name="Freeform 17" id="17"/>
          <p:cNvSpPr/>
          <p:nvPr/>
        </p:nvSpPr>
        <p:spPr>
          <a:xfrm flipH="true" flipV="false" rot="-5964080">
            <a:off x="13689152" y="5024484"/>
            <a:ext cx="3484888" cy="4709307"/>
          </a:xfrm>
          <a:custGeom>
            <a:avLst/>
            <a:gdLst/>
            <a:ahLst/>
            <a:cxnLst/>
            <a:rect r="r" b="b" t="t" l="l"/>
            <a:pathLst>
              <a:path h="4709307" w="3484888">
                <a:moveTo>
                  <a:pt x="3484887" y="0"/>
                </a:moveTo>
                <a:lnTo>
                  <a:pt x="0" y="0"/>
                </a:lnTo>
                <a:lnTo>
                  <a:pt x="0" y="4709308"/>
                </a:lnTo>
                <a:lnTo>
                  <a:pt x="3484887" y="4709308"/>
                </a:lnTo>
                <a:lnTo>
                  <a:pt x="3484887" y="0"/>
                </a:lnTo>
                <a:close/>
              </a:path>
            </a:pathLst>
          </a:custGeom>
          <a:blipFill>
            <a:blip r:embed="rId10"/>
            <a:stretch>
              <a:fillRect l="0" t="0" r="0" b="0"/>
            </a:stretch>
          </a:blipFill>
        </p:spPr>
      </p:sp>
      <p:grpSp>
        <p:nvGrpSpPr>
          <p:cNvPr name="Group 18" id="18"/>
          <p:cNvGrpSpPr/>
          <p:nvPr/>
        </p:nvGrpSpPr>
        <p:grpSpPr>
          <a:xfrm rot="-194786">
            <a:off x="8478617" y="2907416"/>
            <a:ext cx="4290041" cy="3829743"/>
            <a:chOff x="0" y="0"/>
            <a:chExt cx="5720055" cy="5106324"/>
          </a:xfrm>
        </p:grpSpPr>
        <p:sp>
          <p:nvSpPr>
            <p:cNvPr name="Freeform 19" id="19"/>
            <p:cNvSpPr/>
            <p:nvPr/>
          </p:nvSpPr>
          <p:spPr>
            <a:xfrm flipH="false" flipV="false" rot="-5322319">
              <a:off x="432911" y="-189475"/>
              <a:ext cx="4854234" cy="5611809"/>
            </a:xfrm>
            <a:custGeom>
              <a:avLst/>
              <a:gdLst/>
              <a:ahLst/>
              <a:cxnLst/>
              <a:rect r="r" b="b" t="t" l="l"/>
              <a:pathLst>
                <a:path h="5611809" w="4854234">
                  <a:moveTo>
                    <a:pt x="0" y="0"/>
                  </a:moveTo>
                  <a:lnTo>
                    <a:pt x="4854233" y="0"/>
                  </a:lnTo>
                  <a:lnTo>
                    <a:pt x="4854233" y="5611808"/>
                  </a:lnTo>
                  <a:lnTo>
                    <a:pt x="0" y="5611808"/>
                  </a:lnTo>
                  <a:lnTo>
                    <a:pt x="0" y="0"/>
                  </a:lnTo>
                  <a:close/>
                </a:path>
              </a:pathLst>
            </a:custGeom>
            <a:blipFill>
              <a:blip r:embed="rId11"/>
              <a:stretch>
                <a:fillRect l="0" t="-6628" r="0" b="-6628"/>
              </a:stretch>
            </a:blipFill>
          </p:spPr>
        </p:sp>
        <p:sp>
          <p:nvSpPr>
            <p:cNvPr name="Freeform 20" id="20"/>
            <p:cNvSpPr/>
            <p:nvPr/>
          </p:nvSpPr>
          <p:spPr>
            <a:xfrm flipH="false" flipV="false" rot="-10719657">
              <a:off x="1856064" y="23383"/>
              <a:ext cx="2007928" cy="569262"/>
            </a:xfrm>
            <a:custGeom>
              <a:avLst/>
              <a:gdLst/>
              <a:ahLst/>
              <a:cxnLst/>
              <a:rect r="r" b="b" t="t" l="l"/>
              <a:pathLst>
                <a:path h="569262" w="2007928">
                  <a:moveTo>
                    <a:pt x="0" y="0"/>
                  </a:moveTo>
                  <a:lnTo>
                    <a:pt x="2007927" y="0"/>
                  </a:lnTo>
                  <a:lnTo>
                    <a:pt x="2007927" y="569263"/>
                  </a:lnTo>
                  <a:lnTo>
                    <a:pt x="0" y="569263"/>
                  </a:lnTo>
                  <a:lnTo>
                    <a:pt x="0" y="0"/>
                  </a:lnTo>
                  <a:close/>
                </a:path>
              </a:pathLst>
            </a:custGeom>
            <a:blipFill>
              <a:blip r:embed="rId7"/>
              <a:stretch>
                <a:fillRect l="-6796" t="0" r="-6796" b="0"/>
              </a:stretch>
            </a:blipFill>
          </p:spPr>
        </p:sp>
      </p:grpSp>
      <p:sp>
        <p:nvSpPr>
          <p:cNvPr name="Freeform 21" id="21"/>
          <p:cNvSpPr/>
          <p:nvPr/>
        </p:nvSpPr>
        <p:spPr>
          <a:xfrm flipH="false" flipV="false" rot="2112215">
            <a:off x="17024603" y="8471673"/>
            <a:ext cx="2955184" cy="3630654"/>
          </a:xfrm>
          <a:custGeom>
            <a:avLst/>
            <a:gdLst/>
            <a:ahLst/>
            <a:cxnLst/>
            <a:rect r="r" b="b" t="t" l="l"/>
            <a:pathLst>
              <a:path h="3630654" w="2955184">
                <a:moveTo>
                  <a:pt x="0" y="0"/>
                </a:moveTo>
                <a:lnTo>
                  <a:pt x="2955183" y="0"/>
                </a:lnTo>
                <a:lnTo>
                  <a:pt x="2955183" y="3630654"/>
                </a:lnTo>
                <a:lnTo>
                  <a:pt x="0" y="3630654"/>
                </a:lnTo>
                <a:lnTo>
                  <a:pt x="0" y="0"/>
                </a:lnTo>
                <a:close/>
              </a:path>
            </a:pathLst>
          </a:custGeom>
          <a:blipFill>
            <a:blip r:embed="rId12"/>
            <a:stretch>
              <a:fillRect l="0" t="0" r="0" b="0"/>
            </a:stretch>
          </a:blipFill>
        </p:spPr>
      </p:sp>
      <p:sp>
        <p:nvSpPr>
          <p:cNvPr name="TextBox 22" id="22"/>
          <p:cNvSpPr txBox="true"/>
          <p:nvPr/>
        </p:nvSpPr>
        <p:spPr>
          <a:xfrm rot="0">
            <a:off x="110589" y="3737323"/>
            <a:ext cx="3672883" cy="727710"/>
          </a:xfrm>
          <a:prstGeom prst="rect">
            <a:avLst/>
          </a:prstGeom>
        </p:spPr>
        <p:txBody>
          <a:bodyPr anchor="t" rtlCol="false" tIns="0" lIns="0" bIns="0" rIns="0">
            <a:spAutoFit/>
          </a:bodyPr>
          <a:lstStyle/>
          <a:p>
            <a:pPr algn="ctr">
              <a:lnSpc>
                <a:spcPts val="2940"/>
              </a:lnSpc>
              <a:spcBef>
                <a:spcPct val="0"/>
              </a:spcBef>
            </a:pPr>
            <a:r>
              <a:rPr lang="en-US" b="true" sz="2100">
                <a:solidFill>
                  <a:srgbClr val="000000"/>
                </a:solidFill>
                <a:latin typeface="Noto Sans Bold"/>
                <a:ea typeface="Noto Sans Bold"/>
                <a:cs typeface="Noto Sans Bold"/>
                <a:sym typeface="Noto Sans Bold"/>
              </a:rPr>
              <a:t>Lư</a:t>
            </a:r>
            <a:r>
              <a:rPr lang="en-US" b="true" sz="2100">
                <a:solidFill>
                  <a:srgbClr val="000000"/>
                </a:solidFill>
                <a:latin typeface="Noto Sans Bold"/>
                <a:ea typeface="Noto Sans Bold"/>
                <a:cs typeface="Noto Sans Bold"/>
                <a:sym typeface="Noto Sans Bold"/>
              </a:rPr>
              <a:t>u trữ và quản lý</a:t>
            </a:r>
          </a:p>
          <a:p>
            <a:pPr algn="ctr">
              <a:lnSpc>
                <a:spcPts val="2940"/>
              </a:lnSpc>
              <a:spcBef>
                <a:spcPct val="0"/>
              </a:spcBef>
            </a:pPr>
            <a:r>
              <a:rPr lang="en-US" b="true" sz="2100">
                <a:solidFill>
                  <a:srgbClr val="000000"/>
                </a:solidFill>
                <a:latin typeface="Noto Sans Bold"/>
                <a:ea typeface="Noto Sans Bold"/>
                <a:cs typeface="Noto Sans Bold"/>
                <a:sym typeface="Noto Sans Bold"/>
              </a:rPr>
              <a:t> dữ liệu tập trung: </a:t>
            </a:r>
          </a:p>
        </p:txBody>
      </p:sp>
      <p:sp>
        <p:nvSpPr>
          <p:cNvPr name="TextBox 23" id="23"/>
          <p:cNvSpPr txBox="true"/>
          <p:nvPr/>
        </p:nvSpPr>
        <p:spPr>
          <a:xfrm rot="0">
            <a:off x="4212718" y="6421694"/>
            <a:ext cx="3837275" cy="727710"/>
          </a:xfrm>
          <a:prstGeom prst="rect">
            <a:avLst/>
          </a:prstGeom>
        </p:spPr>
        <p:txBody>
          <a:bodyPr anchor="t" rtlCol="false" tIns="0" lIns="0" bIns="0" rIns="0">
            <a:spAutoFit/>
          </a:bodyPr>
          <a:lstStyle/>
          <a:p>
            <a:pPr algn="ctr">
              <a:lnSpc>
                <a:spcPts val="2940"/>
              </a:lnSpc>
              <a:spcBef>
                <a:spcPct val="0"/>
              </a:spcBef>
            </a:pPr>
            <a:r>
              <a:rPr lang="en-US" b="true" sz="2100">
                <a:solidFill>
                  <a:srgbClr val="000000"/>
                </a:solidFill>
                <a:latin typeface="Noto Sans Bold"/>
                <a:ea typeface="Noto Sans Bold"/>
                <a:cs typeface="Noto Sans Bold"/>
                <a:sym typeface="Noto Sans Bold"/>
              </a:rPr>
              <a:t>Đảm bảo</a:t>
            </a:r>
            <a:r>
              <a:rPr lang="en-US" b="true" sz="2100">
                <a:solidFill>
                  <a:srgbClr val="000000"/>
                </a:solidFill>
                <a:latin typeface="Noto Sans Bold"/>
                <a:ea typeface="Noto Sans Bold"/>
                <a:cs typeface="Noto Sans Bold"/>
                <a:sym typeface="Noto Sans Bold"/>
              </a:rPr>
              <a:t> tính chính xác, toàn vẹn và bảo mật dữ liệu.</a:t>
            </a:r>
          </a:p>
        </p:txBody>
      </p:sp>
      <p:sp>
        <p:nvSpPr>
          <p:cNvPr name="Freeform 24" id="24"/>
          <p:cNvSpPr/>
          <p:nvPr/>
        </p:nvSpPr>
        <p:spPr>
          <a:xfrm flipH="false" flipV="false" rot="3215950">
            <a:off x="12999880" y="1915589"/>
            <a:ext cx="4456085" cy="4318351"/>
          </a:xfrm>
          <a:custGeom>
            <a:avLst/>
            <a:gdLst/>
            <a:ahLst/>
            <a:cxnLst/>
            <a:rect r="r" b="b" t="t" l="l"/>
            <a:pathLst>
              <a:path h="4318351" w="4456085">
                <a:moveTo>
                  <a:pt x="0" y="0"/>
                </a:moveTo>
                <a:lnTo>
                  <a:pt x="4456085" y="0"/>
                </a:lnTo>
                <a:lnTo>
                  <a:pt x="4456085" y="4318351"/>
                </a:lnTo>
                <a:lnTo>
                  <a:pt x="0" y="431835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25" id="25"/>
          <p:cNvSpPr txBox="true"/>
          <p:nvPr/>
        </p:nvSpPr>
        <p:spPr>
          <a:xfrm rot="-194786">
            <a:off x="8489573" y="3417895"/>
            <a:ext cx="4222198" cy="801031"/>
          </a:xfrm>
          <a:prstGeom prst="rect">
            <a:avLst/>
          </a:prstGeom>
        </p:spPr>
        <p:txBody>
          <a:bodyPr anchor="t" rtlCol="false" tIns="0" lIns="0" bIns="0" rIns="0">
            <a:spAutoFit/>
          </a:bodyPr>
          <a:lstStyle/>
          <a:p>
            <a:pPr algn="ctr">
              <a:lnSpc>
                <a:spcPts val="3211"/>
              </a:lnSpc>
              <a:spcBef>
                <a:spcPct val="0"/>
              </a:spcBef>
            </a:pPr>
            <a:r>
              <a:rPr lang="en-US" b="true" sz="2294">
                <a:solidFill>
                  <a:srgbClr val="000000"/>
                </a:solidFill>
                <a:latin typeface="Noto Sans Bold"/>
                <a:ea typeface="Noto Sans Bold"/>
                <a:cs typeface="Noto Sans Bold"/>
                <a:sym typeface="Noto Sans Bold"/>
              </a:rPr>
              <a:t>Hỗ</a:t>
            </a:r>
            <a:r>
              <a:rPr lang="en-US" b="true" sz="2294">
                <a:solidFill>
                  <a:srgbClr val="000000"/>
                </a:solidFill>
                <a:latin typeface="Noto Sans Bold"/>
                <a:ea typeface="Noto Sans Bold"/>
                <a:cs typeface="Noto Sans Bold"/>
                <a:sym typeface="Noto Sans Bold"/>
              </a:rPr>
              <a:t> trợ vận hành hiệu quả và tự động hóa quy trình.</a:t>
            </a:r>
          </a:p>
        </p:txBody>
      </p:sp>
      <p:sp>
        <p:nvSpPr>
          <p:cNvPr name="TextBox 26" id="26"/>
          <p:cNvSpPr txBox="true"/>
          <p:nvPr/>
        </p:nvSpPr>
        <p:spPr>
          <a:xfrm rot="-589431">
            <a:off x="13638201" y="5937434"/>
            <a:ext cx="4021204" cy="1209339"/>
          </a:xfrm>
          <a:prstGeom prst="rect">
            <a:avLst/>
          </a:prstGeom>
        </p:spPr>
        <p:txBody>
          <a:bodyPr anchor="t" rtlCol="false" tIns="0" lIns="0" bIns="0" rIns="0">
            <a:spAutoFit/>
          </a:bodyPr>
          <a:lstStyle/>
          <a:p>
            <a:pPr algn="ctr">
              <a:lnSpc>
                <a:spcPts val="3218"/>
              </a:lnSpc>
              <a:spcBef>
                <a:spcPct val="0"/>
              </a:spcBef>
            </a:pPr>
            <a:r>
              <a:rPr lang="en-US" b="true" sz="2299">
                <a:solidFill>
                  <a:srgbClr val="000000"/>
                </a:solidFill>
                <a:latin typeface="Noto Sans Bold"/>
                <a:ea typeface="Noto Sans Bold"/>
                <a:cs typeface="Noto Sans Bold"/>
                <a:sym typeface="Noto Sans Bold"/>
              </a:rPr>
              <a:t>C</a:t>
            </a:r>
            <a:r>
              <a:rPr lang="en-US" b="true" sz="2299">
                <a:solidFill>
                  <a:srgbClr val="000000"/>
                </a:solidFill>
                <a:latin typeface="Noto Sans Bold"/>
                <a:ea typeface="Noto Sans Bold"/>
                <a:cs typeface="Noto Sans Bold"/>
                <a:sym typeface="Noto Sans Bold"/>
              </a:rPr>
              <a:t>ung cấp thông tin cho báo cáo, phân tích và ra quyết định kinh doanh.</a:t>
            </a:r>
          </a:p>
        </p:txBody>
      </p:sp>
      <p:sp>
        <p:nvSpPr>
          <p:cNvPr name="Freeform 27" id="27"/>
          <p:cNvSpPr/>
          <p:nvPr/>
        </p:nvSpPr>
        <p:spPr>
          <a:xfrm flipH="false" flipV="false" rot="3215950">
            <a:off x="-1064644" y="2910316"/>
            <a:ext cx="4456085" cy="4318351"/>
          </a:xfrm>
          <a:custGeom>
            <a:avLst/>
            <a:gdLst/>
            <a:ahLst/>
            <a:cxnLst/>
            <a:rect r="r" b="b" t="t" l="l"/>
            <a:pathLst>
              <a:path h="4318351" w="4456085">
                <a:moveTo>
                  <a:pt x="0" y="0"/>
                </a:moveTo>
                <a:lnTo>
                  <a:pt x="4456085" y="0"/>
                </a:lnTo>
                <a:lnTo>
                  <a:pt x="4456085" y="4318351"/>
                </a:lnTo>
                <a:lnTo>
                  <a:pt x="0" y="431835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28" id="28"/>
          <p:cNvSpPr txBox="true"/>
          <p:nvPr/>
        </p:nvSpPr>
        <p:spPr>
          <a:xfrm rot="0">
            <a:off x="505574" y="4781602"/>
            <a:ext cx="3091858" cy="1851660"/>
          </a:xfrm>
          <a:prstGeom prst="rect">
            <a:avLst/>
          </a:prstGeom>
        </p:spPr>
        <p:txBody>
          <a:bodyPr anchor="t" rtlCol="false" tIns="0" lIns="0" bIns="0" rIns="0">
            <a:spAutoFit/>
          </a:bodyPr>
          <a:lstStyle/>
          <a:p>
            <a:pPr algn="ctr">
              <a:lnSpc>
                <a:spcPts val="2939"/>
              </a:lnSpc>
              <a:spcBef>
                <a:spcPct val="0"/>
              </a:spcBef>
            </a:pPr>
            <a:r>
              <a:rPr lang="en-US" sz="2099">
                <a:solidFill>
                  <a:srgbClr val="000000"/>
                </a:solidFill>
                <a:latin typeface="Roboto"/>
                <a:ea typeface="Roboto"/>
                <a:cs typeface="Roboto"/>
                <a:sym typeface="Roboto"/>
              </a:rPr>
              <a:t>Tập hợp toàn bộ thông tin về</a:t>
            </a:r>
            <a:r>
              <a:rPr lang="en-US" sz="2099">
                <a:solidFill>
                  <a:srgbClr val="000000"/>
                </a:solidFill>
                <a:latin typeface="Roboto"/>
                <a:ea typeface="Roboto"/>
                <a:cs typeface="Roboto"/>
                <a:sym typeface="Roboto"/>
              </a:rPr>
              <a:t> sách, khách hàng, nhân viên, giao dịch, làm nền tảng cho mọi hoạt động.</a:t>
            </a:r>
          </a:p>
        </p:txBody>
      </p:sp>
      <p:sp>
        <p:nvSpPr>
          <p:cNvPr name="TextBox 29" id="29"/>
          <p:cNvSpPr txBox="true"/>
          <p:nvPr/>
        </p:nvSpPr>
        <p:spPr>
          <a:xfrm rot="0">
            <a:off x="4585426" y="7479307"/>
            <a:ext cx="3091858" cy="1108710"/>
          </a:xfrm>
          <a:prstGeom prst="rect">
            <a:avLst/>
          </a:prstGeom>
        </p:spPr>
        <p:txBody>
          <a:bodyPr anchor="t" rtlCol="false" tIns="0" lIns="0" bIns="0" rIns="0">
            <a:spAutoFit/>
          </a:bodyPr>
          <a:lstStyle/>
          <a:p>
            <a:pPr algn="ctr">
              <a:lnSpc>
                <a:spcPts val="2939"/>
              </a:lnSpc>
              <a:spcBef>
                <a:spcPct val="0"/>
              </a:spcBef>
            </a:pPr>
            <a:r>
              <a:rPr lang="en-US" sz="2099">
                <a:solidFill>
                  <a:srgbClr val="000000"/>
                </a:solidFill>
                <a:latin typeface="Roboto"/>
                <a:ea typeface="Roboto"/>
                <a:cs typeface="Roboto"/>
                <a:sym typeface="Roboto"/>
              </a:rPr>
              <a:t>Ngăn dữ liệu trùng lặp,</a:t>
            </a:r>
            <a:r>
              <a:rPr lang="en-US" sz="2099">
                <a:solidFill>
                  <a:srgbClr val="000000"/>
                </a:solidFill>
                <a:latin typeface="Roboto"/>
                <a:ea typeface="Roboto"/>
                <a:cs typeface="Roboto"/>
                <a:sym typeface="Roboto"/>
              </a:rPr>
              <a:t> sai lệch, duy trì mối quan hệ logic giữa các bảng.</a:t>
            </a:r>
          </a:p>
        </p:txBody>
      </p:sp>
      <p:sp>
        <p:nvSpPr>
          <p:cNvPr name="TextBox 30" id="30"/>
          <p:cNvSpPr txBox="true"/>
          <p:nvPr/>
        </p:nvSpPr>
        <p:spPr>
          <a:xfrm rot="-194786">
            <a:off x="8866666" y="4366678"/>
            <a:ext cx="3554275" cy="1622237"/>
          </a:xfrm>
          <a:prstGeom prst="rect">
            <a:avLst/>
          </a:prstGeom>
        </p:spPr>
        <p:txBody>
          <a:bodyPr anchor="t" rtlCol="false" tIns="0" lIns="0" bIns="0" rIns="0">
            <a:spAutoFit/>
          </a:bodyPr>
          <a:lstStyle/>
          <a:p>
            <a:pPr algn="ctr">
              <a:lnSpc>
                <a:spcPts val="3211"/>
              </a:lnSpc>
              <a:spcBef>
                <a:spcPct val="0"/>
              </a:spcBef>
            </a:pPr>
            <a:r>
              <a:rPr lang="en-US" sz="2294">
                <a:solidFill>
                  <a:srgbClr val="000000"/>
                </a:solidFill>
                <a:latin typeface="Roboto"/>
                <a:ea typeface="Roboto"/>
                <a:cs typeface="Roboto"/>
                <a:sym typeface="Roboto"/>
              </a:rPr>
              <a:t> Tự động hóa quy trình nhập</a:t>
            </a:r>
            <a:r>
              <a:rPr lang="en-US" sz="2294">
                <a:solidFill>
                  <a:srgbClr val="000000"/>
                </a:solidFill>
                <a:latin typeface="Roboto"/>
                <a:ea typeface="Roboto"/>
                <a:cs typeface="Roboto"/>
                <a:sym typeface="Roboto"/>
              </a:rPr>
              <a:t> kho, bán hàng, quản lý tồn kho, giảm lỗi thủ công.</a:t>
            </a:r>
          </a:p>
        </p:txBody>
      </p:sp>
      <p:sp>
        <p:nvSpPr>
          <p:cNvPr name="TextBox 31" id="31"/>
          <p:cNvSpPr txBox="true"/>
          <p:nvPr/>
        </p:nvSpPr>
        <p:spPr>
          <a:xfrm rot="-589431">
            <a:off x="13984928" y="7303191"/>
            <a:ext cx="3385077" cy="1625568"/>
          </a:xfrm>
          <a:prstGeom prst="rect">
            <a:avLst/>
          </a:prstGeom>
        </p:spPr>
        <p:txBody>
          <a:bodyPr anchor="t" rtlCol="false" tIns="0" lIns="0" bIns="0" rIns="0">
            <a:spAutoFit/>
          </a:bodyPr>
          <a:lstStyle/>
          <a:p>
            <a:pPr algn="ctr">
              <a:lnSpc>
                <a:spcPts val="3218"/>
              </a:lnSpc>
              <a:spcBef>
                <a:spcPct val="0"/>
              </a:spcBef>
            </a:pPr>
            <a:r>
              <a:rPr lang="en-US" sz="2299">
                <a:solidFill>
                  <a:srgbClr val="000000"/>
                </a:solidFill>
                <a:latin typeface="Roboto"/>
                <a:ea typeface="Roboto"/>
                <a:cs typeface="Roboto"/>
                <a:sym typeface="Roboto"/>
              </a:rPr>
              <a:t>Cho phép quản lý theo dõi doanh</a:t>
            </a:r>
            <a:r>
              <a:rPr lang="en-US" sz="2299">
                <a:solidFill>
                  <a:srgbClr val="000000"/>
                </a:solidFill>
                <a:latin typeface="Roboto"/>
                <a:ea typeface="Roboto"/>
                <a:cs typeface="Roboto"/>
                <a:sym typeface="Roboto"/>
              </a:rPr>
              <a:t> thu, tồn kho, hành vi khách hàng để điều chỉnh chiến lược.</a:t>
            </a:r>
          </a:p>
        </p:txBody>
      </p:sp>
      <p:sp>
        <p:nvSpPr>
          <p:cNvPr name="Freeform 32" id="32"/>
          <p:cNvSpPr/>
          <p:nvPr/>
        </p:nvSpPr>
        <p:spPr>
          <a:xfrm flipH="false" flipV="false" rot="3215950">
            <a:off x="4158371" y="2305858"/>
            <a:ext cx="4456085" cy="4318351"/>
          </a:xfrm>
          <a:custGeom>
            <a:avLst/>
            <a:gdLst/>
            <a:ahLst/>
            <a:cxnLst/>
            <a:rect r="r" b="b" t="t" l="l"/>
            <a:pathLst>
              <a:path h="4318351" w="4456085">
                <a:moveTo>
                  <a:pt x="0" y="0"/>
                </a:moveTo>
                <a:lnTo>
                  <a:pt x="4456085" y="0"/>
                </a:lnTo>
                <a:lnTo>
                  <a:pt x="4456085" y="4318351"/>
                </a:lnTo>
                <a:lnTo>
                  <a:pt x="0" y="431835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33" id="33"/>
          <p:cNvSpPr txBox="true"/>
          <p:nvPr/>
        </p:nvSpPr>
        <p:spPr>
          <a:xfrm rot="0">
            <a:off x="17483634" y="9182100"/>
            <a:ext cx="259080" cy="573406"/>
          </a:xfrm>
          <a:prstGeom prst="rect">
            <a:avLst/>
          </a:prstGeom>
        </p:spPr>
        <p:txBody>
          <a:bodyPr anchor="t" rtlCol="false" tIns="0" lIns="0" bIns="0" rIns="0">
            <a:spAutoFit/>
          </a:bodyPr>
          <a:lstStyle/>
          <a:p>
            <a:pPr algn="ctr">
              <a:lnSpc>
                <a:spcPts val="4619"/>
              </a:lnSpc>
              <a:spcBef>
                <a:spcPct val="0"/>
              </a:spcBef>
            </a:pPr>
            <a:r>
              <a:rPr lang="en-US" sz="3299">
                <a:solidFill>
                  <a:srgbClr val="5B4F47"/>
                </a:solidFill>
                <a:latin typeface="Open Sauce"/>
                <a:ea typeface="Open Sauce"/>
                <a:cs typeface="Open Sauce"/>
                <a:sym typeface="Open Sauce"/>
              </a:rPr>
              <a:t>7</a:t>
            </a:r>
          </a:p>
        </p:txBody>
      </p:sp>
    </p:spTree>
  </p:cSld>
  <p:clrMapOvr>
    <a:masterClrMapping/>
  </p:clrMapOvr>
  <p:transition spd="fast">
    <p:push dir="l"/>
  </p:transition>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234371">
            <a:off x="3566086" y="-4237604"/>
            <a:ext cx="11155828" cy="18762209"/>
          </a:xfrm>
          <a:custGeom>
            <a:avLst/>
            <a:gdLst/>
            <a:ahLst/>
            <a:cxnLst/>
            <a:rect r="r" b="b" t="t" l="l"/>
            <a:pathLst>
              <a:path h="18762209" w="11155828">
                <a:moveTo>
                  <a:pt x="10275063" y="0"/>
                </a:moveTo>
                <a:lnTo>
                  <a:pt x="11155828" y="18266778"/>
                </a:lnTo>
                <a:lnTo>
                  <a:pt x="880765" y="18762208"/>
                </a:lnTo>
                <a:lnTo>
                  <a:pt x="0" y="495430"/>
                </a:lnTo>
                <a:lnTo>
                  <a:pt x="10275063" y="0"/>
                </a:lnTo>
                <a:close/>
              </a:path>
            </a:pathLst>
          </a:custGeom>
          <a:blipFill>
            <a:blip r:embed="rId2"/>
            <a:stretch>
              <a:fillRect l="-16198" t="-1284" r="-16198" b="-1284"/>
            </a:stretch>
          </a:blipFill>
        </p:spPr>
      </p:sp>
      <p:sp>
        <p:nvSpPr>
          <p:cNvPr name="AutoShape 3" id="3"/>
          <p:cNvSpPr/>
          <p:nvPr/>
        </p:nvSpPr>
        <p:spPr>
          <a:xfrm rot="-61098">
            <a:off x="-423499" y="2335454"/>
            <a:ext cx="19149227" cy="6502081"/>
          </a:xfrm>
          <a:prstGeom prst="rect">
            <a:avLst/>
          </a:prstGeom>
          <a:solidFill>
            <a:srgbClr val="EDECE7"/>
          </a:solidFill>
        </p:spPr>
      </p:sp>
      <p:sp>
        <p:nvSpPr>
          <p:cNvPr name="Freeform 4" id="4"/>
          <p:cNvSpPr/>
          <p:nvPr/>
        </p:nvSpPr>
        <p:spPr>
          <a:xfrm flipH="false" flipV="false" rot="3215950">
            <a:off x="12646617" y="4024485"/>
            <a:ext cx="4456085" cy="4318351"/>
          </a:xfrm>
          <a:custGeom>
            <a:avLst/>
            <a:gdLst/>
            <a:ahLst/>
            <a:cxnLst/>
            <a:rect r="r" b="b" t="t" l="l"/>
            <a:pathLst>
              <a:path h="4318351" w="4456085">
                <a:moveTo>
                  <a:pt x="0" y="0"/>
                </a:moveTo>
                <a:lnTo>
                  <a:pt x="4456085" y="0"/>
                </a:lnTo>
                <a:lnTo>
                  <a:pt x="4456085" y="4318351"/>
                </a:lnTo>
                <a:lnTo>
                  <a:pt x="0" y="431835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5" id="5"/>
          <p:cNvGrpSpPr/>
          <p:nvPr/>
        </p:nvGrpSpPr>
        <p:grpSpPr>
          <a:xfrm rot="0">
            <a:off x="11336798" y="2894413"/>
            <a:ext cx="3955981" cy="5170922"/>
            <a:chOff x="0" y="0"/>
            <a:chExt cx="5274641" cy="6894563"/>
          </a:xfrm>
        </p:grpSpPr>
        <p:sp>
          <p:nvSpPr>
            <p:cNvPr name="Freeform 6" id="6"/>
            <p:cNvSpPr/>
            <p:nvPr/>
          </p:nvSpPr>
          <p:spPr>
            <a:xfrm flipH="false" flipV="false" rot="88184">
              <a:off x="71187" y="57632"/>
              <a:ext cx="4565825" cy="5609442"/>
            </a:xfrm>
            <a:custGeom>
              <a:avLst/>
              <a:gdLst/>
              <a:ahLst/>
              <a:cxnLst/>
              <a:rect r="r" b="b" t="t" l="l"/>
              <a:pathLst>
                <a:path h="5609442" w="4565825">
                  <a:moveTo>
                    <a:pt x="0" y="0"/>
                  </a:moveTo>
                  <a:lnTo>
                    <a:pt x="4565825" y="0"/>
                  </a:lnTo>
                  <a:lnTo>
                    <a:pt x="4565825" y="5609442"/>
                  </a:lnTo>
                  <a:lnTo>
                    <a:pt x="0" y="5609442"/>
                  </a:lnTo>
                  <a:lnTo>
                    <a:pt x="0" y="0"/>
                  </a:lnTo>
                  <a:close/>
                </a:path>
              </a:pathLst>
            </a:custGeom>
            <a:blipFill>
              <a:blip r:embed="rId5"/>
              <a:stretch>
                <a:fillRect l="0" t="0" r="0" b="0"/>
              </a:stretch>
            </a:blipFill>
          </p:spPr>
        </p:sp>
        <p:sp>
          <p:nvSpPr>
            <p:cNvPr name="Freeform 7" id="7"/>
            <p:cNvSpPr/>
            <p:nvPr/>
          </p:nvSpPr>
          <p:spPr>
            <a:xfrm flipH="false" flipV="false" rot="-1925517">
              <a:off x="291632" y="4138387"/>
              <a:ext cx="4946071" cy="1561612"/>
            </a:xfrm>
            <a:custGeom>
              <a:avLst/>
              <a:gdLst/>
              <a:ahLst/>
              <a:cxnLst/>
              <a:rect r="r" b="b" t="t" l="l"/>
              <a:pathLst>
                <a:path h="1561612" w="4946071">
                  <a:moveTo>
                    <a:pt x="0" y="0"/>
                  </a:moveTo>
                  <a:lnTo>
                    <a:pt x="4946071" y="0"/>
                  </a:lnTo>
                  <a:lnTo>
                    <a:pt x="4946071" y="1561612"/>
                  </a:lnTo>
                  <a:lnTo>
                    <a:pt x="0" y="1561612"/>
                  </a:lnTo>
                  <a:lnTo>
                    <a:pt x="0" y="0"/>
                  </a:lnTo>
                  <a:close/>
                </a:path>
              </a:pathLst>
            </a:custGeom>
            <a:blipFill>
              <a:blip r:embed="rId6"/>
              <a:stretch>
                <a:fillRect l="0" t="0" r="0" b="0"/>
              </a:stretch>
            </a:blipFill>
          </p:spPr>
        </p:sp>
      </p:grpSp>
      <p:sp>
        <p:nvSpPr>
          <p:cNvPr name="TextBox 8" id="8"/>
          <p:cNvSpPr txBox="true"/>
          <p:nvPr/>
        </p:nvSpPr>
        <p:spPr>
          <a:xfrm rot="0">
            <a:off x="2809652" y="3205470"/>
            <a:ext cx="12668696" cy="3195319"/>
          </a:xfrm>
          <a:prstGeom prst="rect">
            <a:avLst/>
          </a:prstGeom>
        </p:spPr>
        <p:txBody>
          <a:bodyPr anchor="t" rtlCol="false" tIns="0" lIns="0" bIns="0" rIns="0">
            <a:spAutoFit/>
          </a:bodyPr>
          <a:lstStyle/>
          <a:p>
            <a:pPr algn="ctr">
              <a:lnSpc>
                <a:spcPts val="12880"/>
              </a:lnSpc>
            </a:pPr>
            <a:r>
              <a:rPr lang="en-US" sz="9200" b="true">
                <a:solidFill>
                  <a:srgbClr val="000000"/>
                </a:solidFill>
                <a:latin typeface="Noto Sans Bold"/>
                <a:ea typeface="Noto Sans Bold"/>
                <a:cs typeface="Noto Sans Bold"/>
                <a:sym typeface="Noto Sans Bold"/>
              </a:rPr>
              <a:t>PHẦN 2: MÔ HÌNH VÀ </a:t>
            </a:r>
          </a:p>
          <a:p>
            <a:pPr algn="ctr">
              <a:lnSpc>
                <a:spcPts val="12880"/>
              </a:lnSpc>
            </a:pPr>
            <a:r>
              <a:rPr lang="en-US" sz="9200" b="true">
                <a:solidFill>
                  <a:srgbClr val="000000"/>
                </a:solidFill>
                <a:latin typeface="Noto Sans Bold"/>
                <a:ea typeface="Noto Sans Bold"/>
                <a:cs typeface="Noto Sans Bold"/>
                <a:sym typeface="Noto Sans Bold"/>
              </a:rPr>
              <a:t>CẤU</a:t>
            </a:r>
            <a:r>
              <a:rPr lang="en-US" b="true" sz="9200">
                <a:solidFill>
                  <a:srgbClr val="000000"/>
                </a:solidFill>
                <a:latin typeface="Noto Sans Bold"/>
                <a:ea typeface="Noto Sans Bold"/>
                <a:cs typeface="Noto Sans Bold"/>
                <a:sym typeface="Noto Sans Bold"/>
              </a:rPr>
              <a:t> TRÚC CSDL</a:t>
            </a:r>
          </a:p>
        </p:txBody>
      </p:sp>
      <p:sp>
        <p:nvSpPr>
          <p:cNvPr name="Freeform 9" id="9"/>
          <p:cNvSpPr/>
          <p:nvPr/>
        </p:nvSpPr>
        <p:spPr>
          <a:xfrm flipH="false" flipV="false" rot="3215950">
            <a:off x="3471321" y="3217767"/>
            <a:ext cx="4456085" cy="4318351"/>
          </a:xfrm>
          <a:custGeom>
            <a:avLst/>
            <a:gdLst/>
            <a:ahLst/>
            <a:cxnLst/>
            <a:rect r="r" b="b" t="t" l="l"/>
            <a:pathLst>
              <a:path h="4318351" w="4456085">
                <a:moveTo>
                  <a:pt x="0" y="0"/>
                </a:moveTo>
                <a:lnTo>
                  <a:pt x="4456085" y="0"/>
                </a:lnTo>
                <a:lnTo>
                  <a:pt x="4456085" y="4318352"/>
                </a:lnTo>
                <a:lnTo>
                  <a:pt x="0" y="431835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0" id="10"/>
          <p:cNvSpPr txBox="true"/>
          <p:nvPr/>
        </p:nvSpPr>
        <p:spPr>
          <a:xfrm rot="0">
            <a:off x="17476014" y="9182100"/>
            <a:ext cx="274320" cy="573406"/>
          </a:xfrm>
          <a:prstGeom prst="rect">
            <a:avLst/>
          </a:prstGeom>
        </p:spPr>
        <p:txBody>
          <a:bodyPr anchor="t" rtlCol="false" tIns="0" lIns="0" bIns="0" rIns="0">
            <a:spAutoFit/>
          </a:bodyPr>
          <a:lstStyle/>
          <a:p>
            <a:pPr algn="ctr">
              <a:lnSpc>
                <a:spcPts val="4619"/>
              </a:lnSpc>
              <a:spcBef>
                <a:spcPct val="0"/>
              </a:spcBef>
            </a:pPr>
            <a:r>
              <a:rPr lang="en-US" sz="3299">
                <a:solidFill>
                  <a:srgbClr val="5B4F47"/>
                </a:solidFill>
                <a:latin typeface="Open Sauce"/>
                <a:ea typeface="Open Sauce"/>
                <a:cs typeface="Open Sauce"/>
                <a:sym typeface="Open Sauce"/>
              </a:rPr>
              <a:t>8</a:t>
            </a:r>
          </a:p>
        </p:txBody>
      </p:sp>
    </p:spTree>
  </p:cSld>
  <p:clrMapOvr>
    <a:masterClrMapping/>
  </p:clrMapOvr>
  <p:transition spd="fast">
    <p:push dir="l"/>
  </p:transition>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234371">
            <a:off x="3566086" y="-4237604"/>
            <a:ext cx="11155828" cy="18762209"/>
          </a:xfrm>
          <a:custGeom>
            <a:avLst/>
            <a:gdLst/>
            <a:ahLst/>
            <a:cxnLst/>
            <a:rect r="r" b="b" t="t" l="l"/>
            <a:pathLst>
              <a:path h="18762209" w="11155828">
                <a:moveTo>
                  <a:pt x="10275063" y="0"/>
                </a:moveTo>
                <a:lnTo>
                  <a:pt x="11155828" y="18266778"/>
                </a:lnTo>
                <a:lnTo>
                  <a:pt x="880765" y="18762208"/>
                </a:lnTo>
                <a:lnTo>
                  <a:pt x="0" y="495430"/>
                </a:lnTo>
                <a:lnTo>
                  <a:pt x="10275063" y="0"/>
                </a:lnTo>
                <a:close/>
              </a:path>
            </a:pathLst>
          </a:custGeom>
          <a:blipFill>
            <a:blip r:embed="rId2"/>
            <a:stretch>
              <a:fillRect l="-16198" t="-1284" r="-16198" b="-1284"/>
            </a:stretch>
          </a:blipFill>
        </p:spPr>
      </p:sp>
      <p:sp>
        <p:nvSpPr>
          <p:cNvPr name="Freeform 3" id="3"/>
          <p:cNvSpPr/>
          <p:nvPr/>
        </p:nvSpPr>
        <p:spPr>
          <a:xfrm flipH="false" flipV="false" rot="3215950">
            <a:off x="-515308" y="-1751290"/>
            <a:ext cx="4925433" cy="4773192"/>
          </a:xfrm>
          <a:custGeom>
            <a:avLst/>
            <a:gdLst/>
            <a:ahLst/>
            <a:cxnLst/>
            <a:rect r="r" b="b" t="t" l="l"/>
            <a:pathLst>
              <a:path h="4773192" w="4925433">
                <a:moveTo>
                  <a:pt x="0" y="0"/>
                </a:moveTo>
                <a:lnTo>
                  <a:pt x="4925433" y="0"/>
                </a:lnTo>
                <a:lnTo>
                  <a:pt x="4925433" y="4773192"/>
                </a:lnTo>
                <a:lnTo>
                  <a:pt x="0" y="477319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4" id="4"/>
          <p:cNvSpPr/>
          <p:nvPr/>
        </p:nvSpPr>
        <p:spPr>
          <a:xfrm rot="0">
            <a:off x="-417128" y="3024614"/>
            <a:ext cx="21166164" cy="7103058"/>
          </a:xfrm>
          <a:prstGeom prst="rect">
            <a:avLst/>
          </a:prstGeom>
          <a:solidFill>
            <a:srgbClr val="EDECE7"/>
          </a:solidFill>
        </p:spPr>
      </p:sp>
      <p:sp>
        <p:nvSpPr>
          <p:cNvPr name="Freeform 5" id="5"/>
          <p:cNvSpPr/>
          <p:nvPr/>
        </p:nvSpPr>
        <p:spPr>
          <a:xfrm flipH="false" flipV="false" rot="903222">
            <a:off x="16474525" y="9338517"/>
            <a:ext cx="2475886" cy="781706"/>
          </a:xfrm>
          <a:custGeom>
            <a:avLst/>
            <a:gdLst/>
            <a:ahLst/>
            <a:cxnLst/>
            <a:rect r="r" b="b" t="t" l="l"/>
            <a:pathLst>
              <a:path h="781706" w="2475886">
                <a:moveTo>
                  <a:pt x="0" y="0"/>
                </a:moveTo>
                <a:lnTo>
                  <a:pt x="2475885" y="0"/>
                </a:lnTo>
                <a:lnTo>
                  <a:pt x="2475885" y="781705"/>
                </a:lnTo>
                <a:lnTo>
                  <a:pt x="0" y="781705"/>
                </a:lnTo>
                <a:lnTo>
                  <a:pt x="0" y="0"/>
                </a:lnTo>
                <a:close/>
              </a:path>
            </a:pathLst>
          </a:custGeom>
          <a:blipFill>
            <a:blip r:embed="rId5"/>
            <a:stretch>
              <a:fillRect l="0" t="0" r="0" b="0"/>
            </a:stretch>
          </a:blipFill>
        </p:spPr>
      </p:sp>
      <p:sp>
        <p:nvSpPr>
          <p:cNvPr name="AutoShape 6" id="6"/>
          <p:cNvSpPr/>
          <p:nvPr/>
        </p:nvSpPr>
        <p:spPr>
          <a:xfrm flipV="true">
            <a:off x="698400" y="1726797"/>
            <a:ext cx="16560812" cy="38099"/>
          </a:xfrm>
          <a:prstGeom prst="line">
            <a:avLst/>
          </a:prstGeom>
          <a:ln cap="flat" w="76200">
            <a:solidFill>
              <a:srgbClr val="000000"/>
            </a:solidFill>
            <a:prstDash val="solid"/>
            <a:headEnd type="none" len="sm" w="sm"/>
            <a:tailEnd type="none" len="sm" w="sm"/>
          </a:ln>
        </p:spPr>
      </p:sp>
      <p:sp>
        <p:nvSpPr>
          <p:cNvPr name="TextBox 7" id="7"/>
          <p:cNvSpPr txBox="true"/>
          <p:nvPr/>
        </p:nvSpPr>
        <p:spPr>
          <a:xfrm rot="0">
            <a:off x="598671" y="239077"/>
            <a:ext cx="14864558" cy="1144270"/>
          </a:xfrm>
          <a:prstGeom prst="rect">
            <a:avLst/>
          </a:prstGeom>
        </p:spPr>
        <p:txBody>
          <a:bodyPr anchor="t" rtlCol="false" tIns="0" lIns="0" bIns="0" rIns="0">
            <a:spAutoFit/>
          </a:bodyPr>
          <a:lstStyle/>
          <a:p>
            <a:pPr algn="l">
              <a:lnSpc>
                <a:spcPts val="9379"/>
              </a:lnSpc>
            </a:pPr>
            <a:r>
              <a:rPr lang="en-US" sz="6699" b="true">
                <a:solidFill>
                  <a:srgbClr val="000000"/>
                </a:solidFill>
                <a:latin typeface="Noto Sans Bold"/>
                <a:ea typeface="Noto Sans Bold"/>
                <a:cs typeface="Noto Sans Bold"/>
                <a:sym typeface="Noto Sans Bold"/>
              </a:rPr>
              <a:t>Các bảng dữ liệu trong hệ thống</a:t>
            </a:r>
          </a:p>
        </p:txBody>
      </p:sp>
      <p:sp>
        <p:nvSpPr>
          <p:cNvPr name="TextBox 8" id="8"/>
          <p:cNvSpPr txBox="true"/>
          <p:nvPr/>
        </p:nvSpPr>
        <p:spPr>
          <a:xfrm rot="0">
            <a:off x="4402336" y="2050646"/>
            <a:ext cx="9483328" cy="521335"/>
          </a:xfrm>
          <a:prstGeom prst="rect">
            <a:avLst/>
          </a:prstGeom>
        </p:spPr>
        <p:txBody>
          <a:bodyPr anchor="t" rtlCol="false" tIns="0" lIns="0" bIns="0" rIns="0">
            <a:spAutoFit/>
          </a:bodyPr>
          <a:lstStyle/>
          <a:p>
            <a:pPr algn="ctr">
              <a:lnSpc>
                <a:spcPts val="4340"/>
              </a:lnSpc>
              <a:spcBef>
                <a:spcPct val="0"/>
              </a:spcBef>
            </a:pPr>
            <a:r>
              <a:rPr lang="en-US" sz="3100">
                <a:solidFill>
                  <a:srgbClr val="000000"/>
                </a:solidFill>
                <a:latin typeface="Noto Sans"/>
                <a:ea typeface="Noto Sans"/>
                <a:cs typeface="Noto Sans"/>
                <a:sym typeface="Noto Sans"/>
              </a:rPr>
              <a:t>Hệ thống bao gồm 12 bảng chia làm 3 nhóm chính:</a:t>
            </a:r>
          </a:p>
        </p:txBody>
      </p:sp>
      <p:grpSp>
        <p:nvGrpSpPr>
          <p:cNvPr name="Group 9" id="9"/>
          <p:cNvGrpSpPr/>
          <p:nvPr/>
        </p:nvGrpSpPr>
        <p:grpSpPr>
          <a:xfrm rot="0">
            <a:off x="1028700" y="2854596"/>
            <a:ext cx="5026555" cy="6768722"/>
            <a:chOff x="0" y="0"/>
            <a:chExt cx="4489857" cy="6046009"/>
          </a:xfrm>
        </p:grpSpPr>
        <p:sp>
          <p:nvSpPr>
            <p:cNvPr name="Freeform 10" id="10"/>
            <p:cNvSpPr/>
            <p:nvPr/>
          </p:nvSpPr>
          <p:spPr>
            <a:xfrm flipH="false" flipV="false" rot="0">
              <a:off x="0" y="0"/>
              <a:ext cx="4489857" cy="6046009"/>
            </a:xfrm>
            <a:custGeom>
              <a:avLst/>
              <a:gdLst/>
              <a:ahLst/>
              <a:cxnLst/>
              <a:rect r="r" b="b" t="t" l="l"/>
              <a:pathLst>
                <a:path h="6046009" w="4489857">
                  <a:moveTo>
                    <a:pt x="22991" y="0"/>
                  </a:moveTo>
                  <a:lnTo>
                    <a:pt x="4466866" y="0"/>
                  </a:lnTo>
                  <a:cubicBezTo>
                    <a:pt x="4479564" y="0"/>
                    <a:pt x="4489857" y="10293"/>
                    <a:pt x="4489857" y="22991"/>
                  </a:cubicBezTo>
                  <a:lnTo>
                    <a:pt x="4489857" y="6023018"/>
                  </a:lnTo>
                  <a:cubicBezTo>
                    <a:pt x="4489857" y="6035716"/>
                    <a:pt x="4479564" y="6046009"/>
                    <a:pt x="4466866" y="6046009"/>
                  </a:cubicBezTo>
                  <a:lnTo>
                    <a:pt x="22991" y="6046009"/>
                  </a:lnTo>
                  <a:cubicBezTo>
                    <a:pt x="10293" y="6046009"/>
                    <a:pt x="0" y="6035716"/>
                    <a:pt x="0" y="6023018"/>
                  </a:cubicBezTo>
                  <a:lnTo>
                    <a:pt x="0" y="22991"/>
                  </a:lnTo>
                  <a:cubicBezTo>
                    <a:pt x="0" y="10293"/>
                    <a:pt x="10293" y="0"/>
                    <a:pt x="22991" y="0"/>
                  </a:cubicBezTo>
                  <a:close/>
                </a:path>
              </a:pathLst>
            </a:custGeom>
            <a:solidFill>
              <a:srgbClr val="FFFFFF">
                <a:alpha val="49804"/>
              </a:srgbClr>
            </a:solidFill>
            <a:ln w="28575" cap="sq">
              <a:solidFill>
                <a:srgbClr val="000000">
                  <a:alpha val="49804"/>
                </a:srgbClr>
              </a:solidFill>
              <a:prstDash val="solid"/>
              <a:miter/>
            </a:ln>
          </p:spPr>
        </p:sp>
        <p:sp>
          <p:nvSpPr>
            <p:cNvPr name="TextBox 11" id="11"/>
            <p:cNvSpPr txBox="true"/>
            <p:nvPr/>
          </p:nvSpPr>
          <p:spPr>
            <a:xfrm>
              <a:off x="0" y="-47625"/>
              <a:ext cx="4489857" cy="6093634"/>
            </a:xfrm>
            <a:prstGeom prst="rect">
              <a:avLst/>
            </a:prstGeom>
          </p:spPr>
          <p:txBody>
            <a:bodyPr anchor="ctr" rtlCol="false" tIns="50800" lIns="50800" bIns="50800" rIns="50800"/>
            <a:lstStyle/>
            <a:p>
              <a:pPr algn="r">
                <a:lnSpc>
                  <a:spcPts val="3359"/>
                </a:lnSpc>
              </a:pPr>
            </a:p>
          </p:txBody>
        </p:sp>
      </p:grpSp>
      <p:grpSp>
        <p:nvGrpSpPr>
          <p:cNvPr name="Group 12" id="12"/>
          <p:cNvGrpSpPr/>
          <p:nvPr/>
        </p:nvGrpSpPr>
        <p:grpSpPr>
          <a:xfrm rot="0">
            <a:off x="6493024" y="2854596"/>
            <a:ext cx="5026555" cy="6768722"/>
            <a:chOff x="0" y="0"/>
            <a:chExt cx="4489857" cy="6046009"/>
          </a:xfrm>
        </p:grpSpPr>
        <p:sp>
          <p:nvSpPr>
            <p:cNvPr name="Freeform 13" id="13"/>
            <p:cNvSpPr/>
            <p:nvPr/>
          </p:nvSpPr>
          <p:spPr>
            <a:xfrm flipH="false" flipV="false" rot="0">
              <a:off x="0" y="0"/>
              <a:ext cx="4489857" cy="6046009"/>
            </a:xfrm>
            <a:custGeom>
              <a:avLst/>
              <a:gdLst/>
              <a:ahLst/>
              <a:cxnLst/>
              <a:rect r="r" b="b" t="t" l="l"/>
              <a:pathLst>
                <a:path h="6046009" w="4489857">
                  <a:moveTo>
                    <a:pt x="22991" y="0"/>
                  </a:moveTo>
                  <a:lnTo>
                    <a:pt x="4466866" y="0"/>
                  </a:lnTo>
                  <a:cubicBezTo>
                    <a:pt x="4479564" y="0"/>
                    <a:pt x="4489857" y="10293"/>
                    <a:pt x="4489857" y="22991"/>
                  </a:cubicBezTo>
                  <a:lnTo>
                    <a:pt x="4489857" y="6023018"/>
                  </a:lnTo>
                  <a:cubicBezTo>
                    <a:pt x="4489857" y="6035716"/>
                    <a:pt x="4479564" y="6046009"/>
                    <a:pt x="4466866" y="6046009"/>
                  </a:cubicBezTo>
                  <a:lnTo>
                    <a:pt x="22991" y="6046009"/>
                  </a:lnTo>
                  <a:cubicBezTo>
                    <a:pt x="10293" y="6046009"/>
                    <a:pt x="0" y="6035716"/>
                    <a:pt x="0" y="6023018"/>
                  </a:cubicBezTo>
                  <a:lnTo>
                    <a:pt x="0" y="22991"/>
                  </a:lnTo>
                  <a:cubicBezTo>
                    <a:pt x="0" y="10293"/>
                    <a:pt x="10293" y="0"/>
                    <a:pt x="22991" y="0"/>
                  </a:cubicBezTo>
                  <a:close/>
                </a:path>
              </a:pathLst>
            </a:custGeom>
            <a:solidFill>
              <a:srgbClr val="FFFFFF">
                <a:alpha val="49804"/>
              </a:srgbClr>
            </a:solidFill>
            <a:ln w="28575" cap="sq">
              <a:solidFill>
                <a:srgbClr val="000000">
                  <a:alpha val="49804"/>
                </a:srgbClr>
              </a:solidFill>
              <a:prstDash val="solid"/>
              <a:miter/>
            </a:ln>
          </p:spPr>
        </p:sp>
        <p:sp>
          <p:nvSpPr>
            <p:cNvPr name="TextBox 14" id="14"/>
            <p:cNvSpPr txBox="true"/>
            <p:nvPr/>
          </p:nvSpPr>
          <p:spPr>
            <a:xfrm>
              <a:off x="0" y="-47625"/>
              <a:ext cx="4489857" cy="6093634"/>
            </a:xfrm>
            <a:prstGeom prst="rect">
              <a:avLst/>
            </a:prstGeom>
          </p:spPr>
          <p:txBody>
            <a:bodyPr anchor="ctr" rtlCol="false" tIns="50800" lIns="50800" bIns="50800" rIns="50800"/>
            <a:lstStyle/>
            <a:p>
              <a:pPr algn="ctr">
                <a:lnSpc>
                  <a:spcPts val="3359"/>
                </a:lnSpc>
              </a:pPr>
            </a:p>
          </p:txBody>
        </p:sp>
      </p:grpSp>
      <p:grpSp>
        <p:nvGrpSpPr>
          <p:cNvPr name="Group 15" id="15"/>
          <p:cNvGrpSpPr/>
          <p:nvPr/>
        </p:nvGrpSpPr>
        <p:grpSpPr>
          <a:xfrm rot="0">
            <a:off x="11957348" y="2854596"/>
            <a:ext cx="5026555" cy="6768722"/>
            <a:chOff x="0" y="0"/>
            <a:chExt cx="4489857" cy="6046009"/>
          </a:xfrm>
        </p:grpSpPr>
        <p:sp>
          <p:nvSpPr>
            <p:cNvPr name="Freeform 16" id="16"/>
            <p:cNvSpPr/>
            <p:nvPr/>
          </p:nvSpPr>
          <p:spPr>
            <a:xfrm flipH="false" flipV="false" rot="0">
              <a:off x="0" y="0"/>
              <a:ext cx="4489857" cy="6046009"/>
            </a:xfrm>
            <a:custGeom>
              <a:avLst/>
              <a:gdLst/>
              <a:ahLst/>
              <a:cxnLst/>
              <a:rect r="r" b="b" t="t" l="l"/>
              <a:pathLst>
                <a:path h="6046009" w="4489857">
                  <a:moveTo>
                    <a:pt x="22991" y="0"/>
                  </a:moveTo>
                  <a:lnTo>
                    <a:pt x="4466866" y="0"/>
                  </a:lnTo>
                  <a:cubicBezTo>
                    <a:pt x="4479564" y="0"/>
                    <a:pt x="4489857" y="10293"/>
                    <a:pt x="4489857" y="22991"/>
                  </a:cubicBezTo>
                  <a:lnTo>
                    <a:pt x="4489857" y="6023018"/>
                  </a:lnTo>
                  <a:cubicBezTo>
                    <a:pt x="4489857" y="6035716"/>
                    <a:pt x="4479564" y="6046009"/>
                    <a:pt x="4466866" y="6046009"/>
                  </a:cubicBezTo>
                  <a:lnTo>
                    <a:pt x="22991" y="6046009"/>
                  </a:lnTo>
                  <a:cubicBezTo>
                    <a:pt x="10293" y="6046009"/>
                    <a:pt x="0" y="6035716"/>
                    <a:pt x="0" y="6023018"/>
                  </a:cubicBezTo>
                  <a:lnTo>
                    <a:pt x="0" y="22991"/>
                  </a:lnTo>
                  <a:cubicBezTo>
                    <a:pt x="0" y="10293"/>
                    <a:pt x="10293" y="0"/>
                    <a:pt x="22991" y="0"/>
                  </a:cubicBezTo>
                  <a:close/>
                </a:path>
              </a:pathLst>
            </a:custGeom>
            <a:solidFill>
              <a:srgbClr val="FFFFFF">
                <a:alpha val="49804"/>
              </a:srgbClr>
            </a:solidFill>
            <a:ln w="28575" cap="sq">
              <a:solidFill>
                <a:srgbClr val="000000">
                  <a:alpha val="49804"/>
                </a:srgbClr>
              </a:solidFill>
              <a:prstDash val="solid"/>
              <a:miter/>
            </a:ln>
          </p:spPr>
        </p:sp>
        <p:sp>
          <p:nvSpPr>
            <p:cNvPr name="TextBox 17" id="17"/>
            <p:cNvSpPr txBox="true"/>
            <p:nvPr/>
          </p:nvSpPr>
          <p:spPr>
            <a:xfrm>
              <a:off x="0" y="-47625"/>
              <a:ext cx="4489857" cy="6093634"/>
            </a:xfrm>
            <a:prstGeom prst="rect">
              <a:avLst/>
            </a:prstGeom>
          </p:spPr>
          <p:txBody>
            <a:bodyPr anchor="ctr" rtlCol="false" tIns="50800" lIns="50800" bIns="50800" rIns="50800"/>
            <a:lstStyle/>
            <a:p>
              <a:pPr algn="ctr">
                <a:lnSpc>
                  <a:spcPts val="3359"/>
                </a:lnSpc>
              </a:pPr>
              <a:r>
                <a:rPr lang="en-US" sz="2400" spc="240">
                  <a:solidFill>
                    <a:srgbClr val="FFFFFF">
                      <a:alpha val="49804"/>
                    </a:srgbClr>
                  </a:solidFill>
                  <a:latin typeface="Open Sauce"/>
                  <a:ea typeface="Open Sauce"/>
                  <a:cs typeface="Open Sauce"/>
                  <a:sym typeface="Open Sauce"/>
                </a:rPr>
                <a:t>TRA CỨU THÔNG TIN SÁCH.</a:t>
              </a:r>
            </a:p>
            <a:p>
              <a:pPr algn="ctr">
                <a:lnSpc>
                  <a:spcPts val="3359"/>
                </a:lnSpc>
              </a:pPr>
              <a:r>
                <a:rPr lang="en-US" sz="2400" spc="240">
                  <a:solidFill>
                    <a:srgbClr val="FFFFFF">
                      <a:alpha val="49804"/>
                    </a:srgbClr>
                  </a:solidFill>
                  <a:latin typeface="Open Sauce"/>
                  <a:ea typeface="Open Sauce"/>
                  <a:cs typeface="Open Sauce"/>
                  <a:sym typeface="Open Sauce"/>
                </a:rPr>
                <a:t>TRA CỨU THÔNG TIN SÁCH.</a:t>
              </a:r>
            </a:p>
            <a:p>
              <a:pPr algn="ctr">
                <a:lnSpc>
                  <a:spcPts val="3359"/>
                </a:lnSpc>
              </a:pPr>
            </a:p>
          </p:txBody>
        </p:sp>
      </p:grpSp>
      <p:sp>
        <p:nvSpPr>
          <p:cNvPr name="TextBox 18" id="18"/>
          <p:cNvSpPr txBox="true"/>
          <p:nvPr/>
        </p:nvSpPr>
        <p:spPr>
          <a:xfrm rot="0">
            <a:off x="6827011" y="3229206"/>
            <a:ext cx="4358580" cy="613410"/>
          </a:xfrm>
          <a:prstGeom prst="rect">
            <a:avLst/>
          </a:prstGeom>
        </p:spPr>
        <p:txBody>
          <a:bodyPr anchor="t" rtlCol="false" tIns="0" lIns="0" bIns="0" rIns="0">
            <a:spAutoFit/>
          </a:bodyPr>
          <a:lstStyle/>
          <a:p>
            <a:pPr algn="ctr">
              <a:lnSpc>
                <a:spcPts val="5039"/>
              </a:lnSpc>
              <a:spcBef>
                <a:spcPct val="0"/>
              </a:spcBef>
            </a:pPr>
            <a:r>
              <a:rPr lang="en-US" b="true" sz="3599">
                <a:solidFill>
                  <a:srgbClr val="000000"/>
                </a:solidFill>
                <a:latin typeface="Noto Sans Bold"/>
                <a:ea typeface="Noto Sans Bold"/>
                <a:cs typeface="Noto Sans Bold"/>
                <a:sym typeface="Noto Sans Bold"/>
              </a:rPr>
              <a:t>2. Nhóm Đối tượng</a:t>
            </a:r>
          </a:p>
        </p:txBody>
      </p:sp>
      <p:sp>
        <p:nvSpPr>
          <p:cNvPr name="TextBox 19" id="19"/>
          <p:cNvSpPr txBox="true"/>
          <p:nvPr/>
        </p:nvSpPr>
        <p:spPr>
          <a:xfrm rot="0">
            <a:off x="1588311" y="4124728"/>
            <a:ext cx="3583632" cy="521335"/>
          </a:xfrm>
          <a:prstGeom prst="rect">
            <a:avLst/>
          </a:prstGeom>
        </p:spPr>
        <p:txBody>
          <a:bodyPr anchor="t" rtlCol="false" tIns="0" lIns="0" bIns="0" rIns="0">
            <a:spAutoFit/>
          </a:bodyPr>
          <a:lstStyle/>
          <a:p>
            <a:pPr algn="l" marL="669291" indent="-334646" lvl="1">
              <a:lnSpc>
                <a:spcPts val="4340"/>
              </a:lnSpc>
              <a:buFont typeface="Arial"/>
              <a:buChar char="•"/>
            </a:pPr>
            <a:r>
              <a:rPr lang="en-US" b="true" sz="3100">
                <a:solidFill>
                  <a:srgbClr val="000000"/>
                </a:solidFill>
                <a:latin typeface="Noto Sans Bold"/>
                <a:ea typeface="Noto Sans Bold"/>
                <a:cs typeface="Noto Sans Bold"/>
                <a:sym typeface="Noto Sans Bold"/>
              </a:rPr>
              <a:t>TacGia</a:t>
            </a:r>
            <a:r>
              <a:rPr lang="en-US" sz="3100">
                <a:solidFill>
                  <a:srgbClr val="000000"/>
                </a:solidFill>
                <a:latin typeface="Noto Sans"/>
                <a:ea typeface="Noto Sans"/>
                <a:cs typeface="Noto Sans"/>
                <a:sym typeface="Noto Sans"/>
              </a:rPr>
              <a:t> (Tác giả)</a:t>
            </a:r>
          </a:p>
        </p:txBody>
      </p:sp>
      <p:sp>
        <p:nvSpPr>
          <p:cNvPr name="TextBox 20" id="20"/>
          <p:cNvSpPr txBox="true"/>
          <p:nvPr/>
        </p:nvSpPr>
        <p:spPr>
          <a:xfrm rot="0">
            <a:off x="1588311" y="5086350"/>
            <a:ext cx="3999607" cy="521335"/>
          </a:xfrm>
          <a:prstGeom prst="rect">
            <a:avLst/>
          </a:prstGeom>
        </p:spPr>
        <p:txBody>
          <a:bodyPr anchor="t" rtlCol="false" tIns="0" lIns="0" bIns="0" rIns="0">
            <a:spAutoFit/>
          </a:bodyPr>
          <a:lstStyle/>
          <a:p>
            <a:pPr algn="l" marL="669291" indent="-334646" lvl="1">
              <a:lnSpc>
                <a:spcPts val="4340"/>
              </a:lnSpc>
              <a:buFont typeface="Arial"/>
              <a:buChar char="•"/>
            </a:pPr>
            <a:r>
              <a:rPr lang="en-US" b="true" sz="3100">
                <a:solidFill>
                  <a:srgbClr val="000000"/>
                </a:solidFill>
                <a:latin typeface="Noto Sans Bold"/>
                <a:ea typeface="Noto Sans Bold"/>
                <a:cs typeface="Noto Sans Bold"/>
                <a:sym typeface="Noto Sans Bold"/>
              </a:rPr>
              <a:t>TheLoai</a:t>
            </a:r>
            <a:r>
              <a:rPr lang="en-US" sz="3100">
                <a:solidFill>
                  <a:srgbClr val="000000"/>
                </a:solidFill>
                <a:latin typeface="Noto Sans"/>
                <a:ea typeface="Noto Sans"/>
                <a:cs typeface="Noto Sans"/>
                <a:sym typeface="Noto Sans"/>
              </a:rPr>
              <a:t> (Thể loại)</a:t>
            </a:r>
          </a:p>
        </p:txBody>
      </p:sp>
      <p:sp>
        <p:nvSpPr>
          <p:cNvPr name="TextBox 21" id="21"/>
          <p:cNvSpPr txBox="true"/>
          <p:nvPr/>
        </p:nvSpPr>
        <p:spPr>
          <a:xfrm rot="0">
            <a:off x="1588311" y="6083935"/>
            <a:ext cx="3907334" cy="1064260"/>
          </a:xfrm>
          <a:prstGeom prst="rect">
            <a:avLst/>
          </a:prstGeom>
        </p:spPr>
        <p:txBody>
          <a:bodyPr anchor="t" rtlCol="false" tIns="0" lIns="0" bIns="0" rIns="0">
            <a:spAutoFit/>
          </a:bodyPr>
          <a:lstStyle/>
          <a:p>
            <a:pPr algn="l" marL="669291" indent="-334646" lvl="1">
              <a:lnSpc>
                <a:spcPts val="4340"/>
              </a:lnSpc>
              <a:buFont typeface="Arial"/>
              <a:buChar char="•"/>
            </a:pPr>
            <a:r>
              <a:rPr lang="en-US" b="true" sz="3100">
                <a:solidFill>
                  <a:srgbClr val="000000"/>
                </a:solidFill>
                <a:latin typeface="Noto Sans Bold"/>
                <a:ea typeface="Noto Sans Bold"/>
                <a:cs typeface="Noto Sans Bold"/>
                <a:sym typeface="Noto Sans Bold"/>
              </a:rPr>
              <a:t>Nh</a:t>
            </a:r>
            <a:r>
              <a:rPr lang="en-US" b="true" sz="3100">
                <a:solidFill>
                  <a:srgbClr val="000000"/>
                </a:solidFill>
                <a:latin typeface="Noto Sans Bold"/>
                <a:ea typeface="Noto Sans Bold"/>
                <a:cs typeface="Noto Sans Bold"/>
                <a:sym typeface="Noto Sans Bold"/>
              </a:rPr>
              <a:t>aXuatBan </a:t>
            </a:r>
            <a:r>
              <a:rPr lang="en-US" sz="3100">
                <a:solidFill>
                  <a:srgbClr val="000000"/>
                </a:solidFill>
                <a:latin typeface="Noto Sans"/>
                <a:ea typeface="Noto Sans"/>
                <a:cs typeface="Noto Sans"/>
                <a:sym typeface="Noto Sans"/>
              </a:rPr>
              <a:t>(Nhà xuất bản)</a:t>
            </a:r>
          </a:p>
        </p:txBody>
      </p:sp>
      <p:sp>
        <p:nvSpPr>
          <p:cNvPr name="TextBox 22" id="22"/>
          <p:cNvSpPr txBox="true"/>
          <p:nvPr/>
        </p:nvSpPr>
        <p:spPr>
          <a:xfrm rot="0">
            <a:off x="1518659" y="3187468"/>
            <a:ext cx="4351437" cy="613410"/>
          </a:xfrm>
          <a:prstGeom prst="rect">
            <a:avLst/>
          </a:prstGeom>
        </p:spPr>
        <p:txBody>
          <a:bodyPr anchor="t" rtlCol="false" tIns="0" lIns="0" bIns="0" rIns="0">
            <a:spAutoFit/>
          </a:bodyPr>
          <a:lstStyle/>
          <a:p>
            <a:pPr algn="ctr">
              <a:lnSpc>
                <a:spcPts val="5039"/>
              </a:lnSpc>
              <a:spcBef>
                <a:spcPct val="0"/>
              </a:spcBef>
            </a:pPr>
            <a:r>
              <a:rPr lang="en-US" b="true" sz="3599">
                <a:solidFill>
                  <a:srgbClr val="000000"/>
                </a:solidFill>
                <a:latin typeface="Noto Sans Bold"/>
                <a:ea typeface="Noto Sans Bold"/>
                <a:cs typeface="Noto Sans Bold"/>
                <a:sym typeface="Noto Sans Bold"/>
              </a:rPr>
              <a:t>1. Nhóm Danh mục</a:t>
            </a:r>
          </a:p>
        </p:txBody>
      </p:sp>
      <p:sp>
        <p:nvSpPr>
          <p:cNvPr name="TextBox 23" id="23"/>
          <p:cNvSpPr txBox="true"/>
          <p:nvPr/>
        </p:nvSpPr>
        <p:spPr>
          <a:xfrm rot="0">
            <a:off x="6750696" y="4124728"/>
            <a:ext cx="4768883" cy="1064260"/>
          </a:xfrm>
          <a:prstGeom prst="rect">
            <a:avLst/>
          </a:prstGeom>
        </p:spPr>
        <p:txBody>
          <a:bodyPr anchor="t" rtlCol="false" tIns="0" lIns="0" bIns="0" rIns="0">
            <a:spAutoFit/>
          </a:bodyPr>
          <a:lstStyle/>
          <a:p>
            <a:pPr algn="l" marL="669291" indent="-334646" lvl="1">
              <a:lnSpc>
                <a:spcPts val="4340"/>
              </a:lnSpc>
              <a:buFont typeface="Arial"/>
              <a:buChar char="•"/>
            </a:pPr>
            <a:r>
              <a:rPr lang="en-US" b="true" sz="3100">
                <a:solidFill>
                  <a:srgbClr val="000000"/>
                </a:solidFill>
                <a:latin typeface="Noto Sans Bold"/>
                <a:ea typeface="Noto Sans Bold"/>
                <a:cs typeface="Noto Sans Bold"/>
                <a:sym typeface="Noto Sans Bold"/>
              </a:rPr>
              <a:t>S</a:t>
            </a:r>
            <a:r>
              <a:rPr lang="en-US" b="true" sz="3100">
                <a:solidFill>
                  <a:srgbClr val="000000"/>
                </a:solidFill>
                <a:latin typeface="Noto Sans Bold"/>
                <a:ea typeface="Noto Sans Bold"/>
                <a:cs typeface="Noto Sans Bold"/>
                <a:sym typeface="Noto Sans Bold"/>
              </a:rPr>
              <a:t>ach</a:t>
            </a:r>
            <a:r>
              <a:rPr lang="en-US" sz="3100">
                <a:solidFill>
                  <a:srgbClr val="000000"/>
                </a:solidFill>
                <a:latin typeface="Noto Sans"/>
                <a:ea typeface="Noto Sans"/>
                <a:cs typeface="Noto Sans"/>
                <a:sym typeface="Noto Sans"/>
              </a:rPr>
              <a:t> (Sản phẩm chính)</a:t>
            </a:r>
          </a:p>
        </p:txBody>
      </p:sp>
      <p:sp>
        <p:nvSpPr>
          <p:cNvPr name="TextBox 24" id="24"/>
          <p:cNvSpPr txBox="true"/>
          <p:nvPr/>
        </p:nvSpPr>
        <p:spPr>
          <a:xfrm rot="0">
            <a:off x="6567455" y="5318442"/>
            <a:ext cx="4877693" cy="521335"/>
          </a:xfrm>
          <a:prstGeom prst="rect">
            <a:avLst/>
          </a:prstGeom>
        </p:spPr>
        <p:txBody>
          <a:bodyPr anchor="t" rtlCol="false" tIns="0" lIns="0" bIns="0" rIns="0">
            <a:spAutoFit/>
          </a:bodyPr>
          <a:lstStyle/>
          <a:p>
            <a:pPr algn="ctr" marL="669291" indent="-334646" lvl="1">
              <a:lnSpc>
                <a:spcPts val="4340"/>
              </a:lnSpc>
              <a:buFont typeface="Arial"/>
              <a:buChar char="•"/>
            </a:pPr>
            <a:r>
              <a:rPr lang="en-US" b="true" sz="3100">
                <a:solidFill>
                  <a:srgbClr val="000000"/>
                </a:solidFill>
                <a:latin typeface="Noto Sans Bold"/>
                <a:ea typeface="Noto Sans Bold"/>
                <a:cs typeface="Noto Sans Bold"/>
                <a:sym typeface="Noto Sans Bold"/>
              </a:rPr>
              <a:t>NhanVien</a:t>
            </a:r>
            <a:r>
              <a:rPr lang="en-US" sz="3100">
                <a:solidFill>
                  <a:srgbClr val="000000"/>
                </a:solidFill>
                <a:latin typeface="Noto Sans"/>
                <a:ea typeface="Noto Sans"/>
                <a:cs typeface="Noto Sans"/>
                <a:sym typeface="Noto Sans"/>
              </a:rPr>
              <a:t> (Con người)</a:t>
            </a:r>
          </a:p>
        </p:txBody>
      </p:sp>
      <p:sp>
        <p:nvSpPr>
          <p:cNvPr name="TextBox 25" id="25"/>
          <p:cNvSpPr txBox="true"/>
          <p:nvPr/>
        </p:nvSpPr>
        <p:spPr>
          <a:xfrm rot="0">
            <a:off x="6567455" y="6181806"/>
            <a:ext cx="4124748" cy="1064260"/>
          </a:xfrm>
          <a:prstGeom prst="rect">
            <a:avLst/>
          </a:prstGeom>
        </p:spPr>
        <p:txBody>
          <a:bodyPr anchor="t" rtlCol="false" tIns="0" lIns="0" bIns="0" rIns="0">
            <a:spAutoFit/>
          </a:bodyPr>
          <a:lstStyle/>
          <a:p>
            <a:pPr algn="ctr" marL="669291" indent="-334646" lvl="1">
              <a:lnSpc>
                <a:spcPts val="4340"/>
              </a:lnSpc>
              <a:buFont typeface="Arial"/>
              <a:buChar char="•"/>
            </a:pPr>
            <a:r>
              <a:rPr lang="en-US" b="true" sz="3100">
                <a:solidFill>
                  <a:srgbClr val="000000"/>
                </a:solidFill>
                <a:latin typeface="Noto Sans Bold"/>
                <a:ea typeface="Noto Sans Bold"/>
                <a:cs typeface="Noto Sans Bold"/>
                <a:sym typeface="Noto Sans Bold"/>
              </a:rPr>
              <a:t>KhachHang</a:t>
            </a:r>
            <a:r>
              <a:rPr lang="en-US" sz="3100">
                <a:solidFill>
                  <a:srgbClr val="000000"/>
                </a:solidFill>
                <a:latin typeface="Noto Sans"/>
                <a:ea typeface="Noto Sans"/>
                <a:cs typeface="Noto Sans"/>
                <a:sym typeface="Noto Sans"/>
              </a:rPr>
              <a:t> (Con người)</a:t>
            </a:r>
          </a:p>
        </p:txBody>
      </p:sp>
      <p:sp>
        <p:nvSpPr>
          <p:cNvPr name="TextBox 26" id="26"/>
          <p:cNvSpPr txBox="true"/>
          <p:nvPr/>
        </p:nvSpPr>
        <p:spPr>
          <a:xfrm rot="0">
            <a:off x="6493024" y="7588966"/>
            <a:ext cx="5038279" cy="521335"/>
          </a:xfrm>
          <a:prstGeom prst="rect">
            <a:avLst/>
          </a:prstGeom>
        </p:spPr>
        <p:txBody>
          <a:bodyPr anchor="t" rtlCol="false" tIns="0" lIns="0" bIns="0" rIns="0">
            <a:spAutoFit/>
          </a:bodyPr>
          <a:lstStyle/>
          <a:p>
            <a:pPr algn="l" marL="669291" indent="-334646" lvl="1">
              <a:lnSpc>
                <a:spcPts val="4340"/>
              </a:lnSpc>
              <a:buFont typeface="Arial"/>
              <a:buChar char="•"/>
            </a:pPr>
            <a:r>
              <a:rPr lang="en-US" b="true" sz="3100">
                <a:solidFill>
                  <a:srgbClr val="000000"/>
                </a:solidFill>
                <a:latin typeface="Noto Sans Bold"/>
                <a:ea typeface="Noto Sans Bold"/>
                <a:cs typeface="Noto Sans Bold"/>
                <a:sym typeface="Noto Sans Bold"/>
              </a:rPr>
              <a:t>TaiKhoan</a:t>
            </a:r>
            <a:r>
              <a:rPr lang="en-US" sz="3100">
                <a:solidFill>
                  <a:srgbClr val="000000"/>
                </a:solidFill>
                <a:latin typeface="Noto Sans"/>
                <a:ea typeface="Noto Sans"/>
                <a:cs typeface="Noto Sans"/>
                <a:sym typeface="Noto Sans"/>
              </a:rPr>
              <a:t> (Phân quyền)</a:t>
            </a:r>
          </a:p>
        </p:txBody>
      </p:sp>
      <p:sp>
        <p:nvSpPr>
          <p:cNvPr name="TextBox 27" id="27"/>
          <p:cNvSpPr txBox="true"/>
          <p:nvPr/>
        </p:nvSpPr>
        <p:spPr>
          <a:xfrm rot="0">
            <a:off x="12086845" y="3238731"/>
            <a:ext cx="4767560" cy="521335"/>
          </a:xfrm>
          <a:prstGeom prst="rect">
            <a:avLst/>
          </a:prstGeom>
        </p:spPr>
        <p:txBody>
          <a:bodyPr anchor="t" rtlCol="false" tIns="0" lIns="0" bIns="0" rIns="0">
            <a:spAutoFit/>
          </a:bodyPr>
          <a:lstStyle/>
          <a:p>
            <a:pPr algn="ctr">
              <a:lnSpc>
                <a:spcPts val="4340"/>
              </a:lnSpc>
              <a:spcBef>
                <a:spcPct val="0"/>
              </a:spcBef>
            </a:pPr>
            <a:r>
              <a:rPr lang="en-US" b="true" sz="3100">
                <a:solidFill>
                  <a:srgbClr val="000000"/>
                </a:solidFill>
                <a:latin typeface="Noto Sans Bold"/>
                <a:ea typeface="Noto Sans Bold"/>
                <a:cs typeface="Noto Sans Bold"/>
                <a:sym typeface="Noto Sans Bold"/>
              </a:rPr>
              <a:t>3. Nghiệp vụ &amp; Thống kê</a:t>
            </a:r>
          </a:p>
        </p:txBody>
      </p:sp>
      <p:sp>
        <p:nvSpPr>
          <p:cNvPr name="TextBox 28" id="28"/>
          <p:cNvSpPr txBox="true"/>
          <p:nvPr/>
        </p:nvSpPr>
        <p:spPr>
          <a:xfrm rot="0">
            <a:off x="11768502" y="4007716"/>
            <a:ext cx="5085904" cy="1064260"/>
          </a:xfrm>
          <a:prstGeom prst="rect">
            <a:avLst/>
          </a:prstGeom>
        </p:spPr>
        <p:txBody>
          <a:bodyPr anchor="t" rtlCol="false" tIns="0" lIns="0" bIns="0" rIns="0">
            <a:spAutoFit/>
          </a:bodyPr>
          <a:lstStyle/>
          <a:p>
            <a:pPr algn="ctr" marL="669291" indent="-334646" lvl="1">
              <a:lnSpc>
                <a:spcPts val="4340"/>
              </a:lnSpc>
              <a:buFont typeface="Arial"/>
              <a:buChar char="•"/>
            </a:pPr>
            <a:r>
              <a:rPr lang="en-US" b="true" sz="3100">
                <a:solidFill>
                  <a:srgbClr val="000000"/>
                </a:solidFill>
                <a:latin typeface="Noto Sans Bold"/>
                <a:ea typeface="Noto Sans Bold"/>
                <a:cs typeface="Noto Sans Bold"/>
                <a:sym typeface="Noto Sans Bold"/>
              </a:rPr>
              <a:t>PhieuNhap </a:t>
            </a:r>
            <a:r>
              <a:rPr lang="en-US" sz="3100">
                <a:solidFill>
                  <a:srgbClr val="000000"/>
                </a:solidFill>
                <a:latin typeface="Noto Sans"/>
                <a:ea typeface="Noto Sans"/>
                <a:cs typeface="Noto Sans"/>
                <a:sym typeface="Noto Sans"/>
              </a:rPr>
              <a:t>(Quản lý kho)</a:t>
            </a:r>
          </a:p>
        </p:txBody>
      </p:sp>
      <p:sp>
        <p:nvSpPr>
          <p:cNvPr name="TextBox 29" id="29"/>
          <p:cNvSpPr txBox="true"/>
          <p:nvPr/>
        </p:nvSpPr>
        <p:spPr>
          <a:xfrm rot="0">
            <a:off x="11833168" y="5086350"/>
            <a:ext cx="5274915" cy="521335"/>
          </a:xfrm>
          <a:prstGeom prst="rect">
            <a:avLst/>
          </a:prstGeom>
        </p:spPr>
        <p:txBody>
          <a:bodyPr anchor="t" rtlCol="false" tIns="0" lIns="0" bIns="0" rIns="0">
            <a:spAutoFit/>
          </a:bodyPr>
          <a:lstStyle/>
          <a:p>
            <a:pPr algn="l" marL="669291" indent="-334646" lvl="1">
              <a:lnSpc>
                <a:spcPts val="4340"/>
              </a:lnSpc>
              <a:buFont typeface="Arial"/>
              <a:buChar char="•"/>
            </a:pPr>
            <a:r>
              <a:rPr lang="en-US" b="true" sz="3100">
                <a:solidFill>
                  <a:srgbClr val="000000"/>
                </a:solidFill>
                <a:latin typeface="Noto Sans Bold"/>
                <a:ea typeface="Noto Sans Bold"/>
                <a:cs typeface="Noto Sans Bold"/>
                <a:sym typeface="Noto Sans Bold"/>
              </a:rPr>
              <a:t>ChiTietPhieuNhap</a:t>
            </a:r>
          </a:p>
        </p:txBody>
      </p:sp>
      <p:sp>
        <p:nvSpPr>
          <p:cNvPr name="TextBox 30" id="30"/>
          <p:cNvSpPr txBox="true"/>
          <p:nvPr/>
        </p:nvSpPr>
        <p:spPr>
          <a:xfrm rot="0">
            <a:off x="11833168" y="5905541"/>
            <a:ext cx="5274915" cy="521335"/>
          </a:xfrm>
          <a:prstGeom prst="rect">
            <a:avLst/>
          </a:prstGeom>
        </p:spPr>
        <p:txBody>
          <a:bodyPr anchor="t" rtlCol="false" tIns="0" lIns="0" bIns="0" rIns="0">
            <a:spAutoFit/>
          </a:bodyPr>
          <a:lstStyle/>
          <a:p>
            <a:pPr algn="l" marL="669291" indent="-334646" lvl="1">
              <a:lnSpc>
                <a:spcPts val="4340"/>
              </a:lnSpc>
              <a:buFont typeface="Arial"/>
              <a:buChar char="•"/>
            </a:pPr>
            <a:r>
              <a:rPr lang="en-US" b="true" sz="3100">
                <a:solidFill>
                  <a:srgbClr val="000000"/>
                </a:solidFill>
                <a:latin typeface="Noto Sans Bold"/>
                <a:ea typeface="Noto Sans Bold"/>
                <a:cs typeface="Noto Sans Bold"/>
                <a:sym typeface="Noto Sans Bold"/>
              </a:rPr>
              <a:t>HoaDon</a:t>
            </a:r>
            <a:r>
              <a:rPr lang="en-US" sz="3100">
                <a:solidFill>
                  <a:srgbClr val="000000"/>
                </a:solidFill>
                <a:latin typeface="Noto Sans"/>
                <a:ea typeface="Noto Sans"/>
                <a:cs typeface="Noto Sans"/>
                <a:sym typeface="Noto Sans"/>
              </a:rPr>
              <a:t> (Bán hàng)</a:t>
            </a:r>
          </a:p>
        </p:txBody>
      </p:sp>
      <p:sp>
        <p:nvSpPr>
          <p:cNvPr name="TextBox 31" id="31"/>
          <p:cNvSpPr txBox="true"/>
          <p:nvPr/>
        </p:nvSpPr>
        <p:spPr>
          <a:xfrm rot="0">
            <a:off x="11835990" y="6724731"/>
            <a:ext cx="3627239" cy="521335"/>
          </a:xfrm>
          <a:prstGeom prst="rect">
            <a:avLst/>
          </a:prstGeom>
        </p:spPr>
        <p:txBody>
          <a:bodyPr anchor="t" rtlCol="false" tIns="0" lIns="0" bIns="0" rIns="0">
            <a:spAutoFit/>
          </a:bodyPr>
          <a:lstStyle/>
          <a:p>
            <a:pPr algn="l" marL="669291" indent="-334646" lvl="1">
              <a:lnSpc>
                <a:spcPts val="4340"/>
              </a:lnSpc>
              <a:buFont typeface="Arial"/>
              <a:buChar char="•"/>
            </a:pPr>
            <a:r>
              <a:rPr lang="en-US" b="true" sz="3100">
                <a:solidFill>
                  <a:srgbClr val="000000"/>
                </a:solidFill>
                <a:latin typeface="Noto Sans Bold"/>
                <a:ea typeface="Noto Sans Bold"/>
                <a:cs typeface="Noto Sans Bold"/>
                <a:sym typeface="Noto Sans Bold"/>
              </a:rPr>
              <a:t>ChiTietHoaDon</a:t>
            </a:r>
          </a:p>
        </p:txBody>
      </p:sp>
      <p:sp>
        <p:nvSpPr>
          <p:cNvPr name="TextBox 32" id="32"/>
          <p:cNvSpPr txBox="true"/>
          <p:nvPr/>
        </p:nvSpPr>
        <p:spPr>
          <a:xfrm rot="0">
            <a:off x="11957348" y="7588966"/>
            <a:ext cx="4158436" cy="1064260"/>
          </a:xfrm>
          <a:prstGeom prst="rect">
            <a:avLst/>
          </a:prstGeom>
        </p:spPr>
        <p:txBody>
          <a:bodyPr anchor="t" rtlCol="false" tIns="0" lIns="0" bIns="0" rIns="0">
            <a:spAutoFit/>
          </a:bodyPr>
          <a:lstStyle/>
          <a:p>
            <a:pPr algn="l" marL="669291" indent="-334646" lvl="1">
              <a:lnSpc>
                <a:spcPts val="4340"/>
              </a:lnSpc>
              <a:buFont typeface="Arial"/>
              <a:buChar char="•"/>
            </a:pPr>
            <a:r>
              <a:rPr lang="en-US" b="true" sz="3100">
                <a:solidFill>
                  <a:srgbClr val="000000"/>
                </a:solidFill>
                <a:latin typeface="Noto Sans Bold"/>
                <a:ea typeface="Noto Sans Bold"/>
                <a:cs typeface="Noto Sans Bold"/>
                <a:sym typeface="Noto Sans Bold"/>
              </a:rPr>
              <a:t>DoanhThuThang</a:t>
            </a:r>
            <a:r>
              <a:rPr lang="en-US" sz="3100">
                <a:solidFill>
                  <a:srgbClr val="000000"/>
                </a:solidFill>
                <a:latin typeface="Noto Sans"/>
                <a:ea typeface="Noto Sans"/>
                <a:cs typeface="Noto Sans"/>
                <a:sym typeface="Noto Sans"/>
              </a:rPr>
              <a:t> (Lưu trữ)</a:t>
            </a:r>
          </a:p>
        </p:txBody>
      </p:sp>
      <p:sp>
        <p:nvSpPr>
          <p:cNvPr name="TextBox 33" id="33"/>
          <p:cNvSpPr txBox="true"/>
          <p:nvPr/>
        </p:nvSpPr>
        <p:spPr>
          <a:xfrm rot="0">
            <a:off x="17476014" y="9182100"/>
            <a:ext cx="274320" cy="573406"/>
          </a:xfrm>
          <a:prstGeom prst="rect">
            <a:avLst/>
          </a:prstGeom>
        </p:spPr>
        <p:txBody>
          <a:bodyPr anchor="t" rtlCol="false" tIns="0" lIns="0" bIns="0" rIns="0">
            <a:spAutoFit/>
          </a:bodyPr>
          <a:lstStyle/>
          <a:p>
            <a:pPr algn="ctr">
              <a:lnSpc>
                <a:spcPts val="4619"/>
              </a:lnSpc>
              <a:spcBef>
                <a:spcPct val="0"/>
              </a:spcBef>
            </a:pPr>
            <a:r>
              <a:rPr lang="en-US" sz="3299">
                <a:solidFill>
                  <a:srgbClr val="5B4F47"/>
                </a:solidFill>
                <a:latin typeface="Open Sauce"/>
                <a:ea typeface="Open Sauce"/>
                <a:cs typeface="Open Sauce"/>
                <a:sym typeface="Open Sauce"/>
              </a:rPr>
              <a:t>9</a:t>
            </a:r>
          </a:p>
        </p:txBody>
      </p:sp>
    </p:spTree>
  </p:cSld>
  <p:clrMapOvr>
    <a:masterClrMapping/>
  </p:clrMapOvr>
  <p:transition spd="fast">
    <p:push dir="l"/>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DAG6DrxKdpM</dc:identifier>
  <dcterms:modified xsi:type="dcterms:W3CDTF">2011-08-01T06:04:30Z</dcterms:modified>
  <cp:revision>1</cp:revision>
  <dc:title>Quản lý nhà sách</dc:title>
</cp:coreProperties>
</file>